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League Gothic" panose="020B0604020202020204" charset="0"/>
      <p:regular r:id="rId29"/>
    </p:embeddedFont>
    <p:embeddedFont>
      <p:font typeface="Muli" panose="020B0604020202020204" charset="0"/>
      <p:regular r:id="rId30"/>
    </p:embeddedFont>
    <p:embeddedFont>
      <p:font typeface="Muli Bold" panose="020B0604020202020204" charset="0"/>
      <p:regular r:id="rId31"/>
    </p:embeddedFont>
    <p:embeddedFont>
      <p:font typeface="Muli Bold Italic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20.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21368" b="-34532"/>
            </a:stretch>
          </a:blipFill>
        </p:spPr>
      </p:sp>
      <p:sp>
        <p:nvSpPr>
          <p:cNvPr id="3" name="TextBox 3"/>
          <p:cNvSpPr txBox="1"/>
          <p:nvPr/>
        </p:nvSpPr>
        <p:spPr>
          <a:xfrm>
            <a:off x="2314586" y="4273591"/>
            <a:ext cx="13658828" cy="2757668"/>
          </a:xfrm>
          <a:prstGeom prst="rect">
            <a:avLst/>
          </a:prstGeom>
        </p:spPr>
        <p:txBody>
          <a:bodyPr lIns="0" tIns="0" rIns="0" bIns="0" rtlCol="0" anchor="t">
            <a:spAutoFit/>
          </a:bodyPr>
          <a:lstStyle/>
          <a:p>
            <a:pPr algn="ctr">
              <a:lnSpc>
                <a:spcPts val="21482"/>
              </a:lnSpc>
            </a:pPr>
            <a:r>
              <a:rPr lang="en-US" sz="18680" dirty="0">
                <a:solidFill>
                  <a:srgbClr val="FFFFFF"/>
                </a:solidFill>
                <a:latin typeface="League Gothic"/>
                <a:ea typeface="League Gothic"/>
                <a:cs typeface="League Gothic"/>
                <a:sym typeface="League Gothic"/>
              </a:rPr>
              <a:t>DATA ANALYSIS</a:t>
            </a:r>
          </a:p>
        </p:txBody>
      </p:sp>
      <p:sp>
        <p:nvSpPr>
          <p:cNvPr id="4" name="TextBox 4"/>
          <p:cNvSpPr txBox="1"/>
          <p:nvPr/>
        </p:nvSpPr>
        <p:spPr>
          <a:xfrm>
            <a:off x="4157664" y="7648161"/>
            <a:ext cx="9972673" cy="581456"/>
          </a:xfrm>
          <a:prstGeom prst="rect">
            <a:avLst/>
          </a:prstGeom>
        </p:spPr>
        <p:txBody>
          <a:bodyPr lIns="0" tIns="0" rIns="0" bIns="0" rtlCol="0" anchor="t">
            <a:spAutoFit/>
          </a:bodyPr>
          <a:lstStyle/>
          <a:p>
            <a:pPr algn="ctr">
              <a:lnSpc>
                <a:spcPts val="4944"/>
              </a:lnSpc>
            </a:pPr>
            <a:r>
              <a:rPr lang="en-US" sz="3410" spc="719">
                <a:solidFill>
                  <a:srgbClr val="F4D314"/>
                </a:solidFill>
                <a:latin typeface="Muli"/>
                <a:ea typeface="Muli"/>
                <a:cs typeface="Muli"/>
                <a:sym typeface="Muli"/>
              </a:rPr>
              <a:t>SQL BASED</a:t>
            </a:r>
          </a:p>
        </p:txBody>
      </p:sp>
      <p:sp>
        <p:nvSpPr>
          <p:cNvPr id="5" name="TextBox 5"/>
          <p:cNvSpPr txBox="1"/>
          <p:nvPr/>
        </p:nvSpPr>
        <p:spPr>
          <a:xfrm>
            <a:off x="3972710" y="3128930"/>
            <a:ext cx="10799590" cy="811326"/>
          </a:xfrm>
          <a:prstGeom prst="rect">
            <a:avLst/>
          </a:prstGeom>
        </p:spPr>
        <p:txBody>
          <a:bodyPr lIns="0" tIns="0" rIns="0" bIns="0" rtlCol="0" anchor="t">
            <a:spAutoFit/>
          </a:bodyPr>
          <a:lstStyle/>
          <a:p>
            <a:pPr algn="ctr">
              <a:lnSpc>
                <a:spcPts val="6723"/>
              </a:lnSpc>
            </a:pPr>
            <a:r>
              <a:rPr lang="en-US" sz="4636" spc="695">
                <a:solidFill>
                  <a:srgbClr val="F4D314"/>
                </a:solidFill>
                <a:latin typeface="Muli"/>
                <a:ea typeface="Muli"/>
                <a:cs typeface="Muli"/>
                <a:sym typeface="Muli"/>
              </a:rPr>
              <a:t>AMAZON SALES</a:t>
            </a:r>
          </a:p>
        </p:txBody>
      </p:sp>
      <p:sp>
        <p:nvSpPr>
          <p:cNvPr id="6" name="TextBox 6"/>
          <p:cNvSpPr txBox="1"/>
          <p:nvPr/>
        </p:nvSpPr>
        <p:spPr>
          <a:xfrm>
            <a:off x="5871916" y="939123"/>
            <a:ext cx="7001180" cy="411858"/>
          </a:xfrm>
          <a:prstGeom prst="rect">
            <a:avLst/>
          </a:prstGeom>
        </p:spPr>
        <p:txBody>
          <a:bodyPr lIns="0" tIns="0" rIns="0" bIns="0" rtlCol="0" anchor="t">
            <a:spAutoFit/>
          </a:bodyPr>
          <a:lstStyle/>
          <a:p>
            <a:pPr algn="ctr">
              <a:lnSpc>
                <a:spcPts val="3471"/>
              </a:lnSpc>
            </a:pPr>
            <a:r>
              <a:rPr lang="en-US" sz="2393" spc="505">
                <a:solidFill>
                  <a:srgbClr val="FFFFFF"/>
                </a:solidFill>
                <a:latin typeface="Muli"/>
                <a:ea typeface="Muli"/>
                <a:cs typeface="Muli"/>
                <a:sym typeface="Muli"/>
              </a:rPr>
              <a:t>PRESENTATION</a:t>
            </a:r>
          </a:p>
        </p:txBody>
      </p:sp>
      <p:sp>
        <p:nvSpPr>
          <p:cNvPr id="7" name="TextBox 7"/>
          <p:cNvSpPr txBox="1"/>
          <p:nvPr/>
        </p:nvSpPr>
        <p:spPr>
          <a:xfrm>
            <a:off x="-323516" y="9487767"/>
            <a:ext cx="7001180" cy="411858"/>
          </a:xfrm>
          <a:prstGeom prst="rect">
            <a:avLst/>
          </a:prstGeom>
        </p:spPr>
        <p:txBody>
          <a:bodyPr lIns="0" tIns="0" rIns="0" bIns="0" rtlCol="0" anchor="t">
            <a:spAutoFit/>
          </a:bodyPr>
          <a:lstStyle/>
          <a:p>
            <a:pPr algn="ctr">
              <a:lnSpc>
                <a:spcPts val="3471"/>
              </a:lnSpc>
            </a:pPr>
            <a:r>
              <a:rPr lang="en-US" sz="2393" spc="505">
                <a:solidFill>
                  <a:srgbClr val="FFFFFF"/>
                </a:solidFill>
                <a:latin typeface="Muli"/>
                <a:ea typeface="Muli"/>
                <a:cs typeface="Muli"/>
                <a:sym typeface="Muli"/>
              </a:rPr>
              <a:t>BY KUMARESH BISWAS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028700" y="5688257"/>
            <a:ext cx="8115300" cy="3932414"/>
          </a:xfrm>
          <a:custGeom>
            <a:avLst/>
            <a:gdLst/>
            <a:ahLst/>
            <a:cxnLst/>
            <a:rect l="l" t="t" r="r" b="b"/>
            <a:pathLst>
              <a:path w="8115300" h="3932414">
                <a:moveTo>
                  <a:pt x="0" y="0"/>
                </a:moveTo>
                <a:lnTo>
                  <a:pt x="8115300" y="0"/>
                </a:lnTo>
                <a:lnTo>
                  <a:pt x="8115300" y="3932414"/>
                </a:lnTo>
                <a:lnTo>
                  <a:pt x="0" y="3932414"/>
                </a:lnTo>
                <a:lnTo>
                  <a:pt x="0" y="0"/>
                </a:lnTo>
                <a:close/>
              </a:path>
            </a:pathLst>
          </a:custGeom>
          <a:blipFill>
            <a:blip r:embed="rId3"/>
            <a:stretch>
              <a:fillRect/>
            </a:stretch>
          </a:blipFill>
        </p:spPr>
      </p:sp>
      <p:grpSp>
        <p:nvGrpSpPr>
          <p:cNvPr id="4" name="Group 4"/>
          <p:cNvGrpSpPr/>
          <p:nvPr/>
        </p:nvGrpSpPr>
        <p:grpSpPr>
          <a:xfrm>
            <a:off x="9421692" y="4119967"/>
            <a:ext cx="9043427" cy="904342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sp>
      </p:grpSp>
      <p:sp>
        <p:nvSpPr>
          <p:cNvPr id="6" name="Freeform 6"/>
          <p:cNvSpPr/>
          <p:nvPr/>
        </p:nvSpPr>
        <p:spPr>
          <a:xfrm>
            <a:off x="8327200" y="405841"/>
            <a:ext cx="8932100" cy="4738514"/>
          </a:xfrm>
          <a:custGeom>
            <a:avLst/>
            <a:gdLst/>
            <a:ahLst/>
            <a:cxnLst/>
            <a:rect l="l" t="t" r="r" b="b"/>
            <a:pathLst>
              <a:path w="8932100" h="4738514">
                <a:moveTo>
                  <a:pt x="0" y="0"/>
                </a:moveTo>
                <a:lnTo>
                  <a:pt x="8932100" y="0"/>
                </a:lnTo>
                <a:lnTo>
                  <a:pt x="8932100" y="4738515"/>
                </a:lnTo>
                <a:lnTo>
                  <a:pt x="0" y="4738515"/>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826110"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AGGREGATION FUNCTIONS:</a:t>
            </a: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8724249" y="1028700"/>
            <a:ext cx="7992622" cy="4114800"/>
          </a:xfrm>
          <a:custGeom>
            <a:avLst/>
            <a:gdLst/>
            <a:ahLst/>
            <a:cxnLst/>
            <a:rect l="l" t="t" r="r" b="b"/>
            <a:pathLst>
              <a:path w="7992622" h="4114800">
                <a:moveTo>
                  <a:pt x="0" y="0"/>
                </a:moveTo>
                <a:lnTo>
                  <a:pt x="7992622" y="0"/>
                </a:lnTo>
                <a:lnTo>
                  <a:pt x="7992622" y="4114800"/>
                </a:lnTo>
                <a:lnTo>
                  <a:pt x="0" y="4114800"/>
                </a:lnTo>
                <a:lnTo>
                  <a:pt x="0" y="0"/>
                </a:lnTo>
                <a:close/>
              </a:path>
            </a:pathLst>
          </a:custGeom>
          <a:blipFill>
            <a:blip r:embed="rId3"/>
            <a:stretch>
              <a:fillRect/>
            </a:stretch>
          </a:blipFill>
        </p:spPr>
      </p:sp>
      <p:sp>
        <p:nvSpPr>
          <p:cNvPr id="4" name="Freeform 4"/>
          <p:cNvSpPr/>
          <p:nvPr/>
        </p:nvSpPr>
        <p:spPr>
          <a:xfrm>
            <a:off x="1028700" y="5436131"/>
            <a:ext cx="6741268" cy="4114800"/>
          </a:xfrm>
          <a:custGeom>
            <a:avLst/>
            <a:gdLst/>
            <a:ahLst/>
            <a:cxnLst/>
            <a:rect l="l" t="t" r="r" b="b"/>
            <a:pathLst>
              <a:path w="6741268" h="4114800">
                <a:moveTo>
                  <a:pt x="0" y="0"/>
                </a:moveTo>
                <a:lnTo>
                  <a:pt x="6741268" y="0"/>
                </a:lnTo>
                <a:lnTo>
                  <a:pt x="6741268" y="4114800"/>
                </a:lnTo>
                <a:lnTo>
                  <a:pt x="0" y="4114800"/>
                </a:lnTo>
                <a:lnTo>
                  <a:pt x="0" y="0"/>
                </a:lnTo>
                <a:close/>
              </a:path>
            </a:pathLst>
          </a:custGeom>
          <a:blipFill>
            <a:blip r:embed="rId4"/>
            <a:stretch>
              <a:fillRect/>
            </a:stretch>
          </a:blipFill>
        </p:spPr>
      </p:sp>
      <p:sp>
        <p:nvSpPr>
          <p:cNvPr id="5" name="TextBox 5"/>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6" name="TextBox 6"/>
          <p:cNvSpPr txBox="1"/>
          <p:nvPr/>
        </p:nvSpPr>
        <p:spPr>
          <a:xfrm>
            <a:off x="826110"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AGGREGATION FUNCTIONS:</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9421692" y="41199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sp>
        <p:nvSpPr>
          <p:cNvPr id="5" name="Freeform 5"/>
          <p:cNvSpPr/>
          <p:nvPr/>
        </p:nvSpPr>
        <p:spPr>
          <a:xfrm>
            <a:off x="6811485" y="1028700"/>
            <a:ext cx="9724030" cy="4114800"/>
          </a:xfrm>
          <a:custGeom>
            <a:avLst/>
            <a:gdLst/>
            <a:ahLst/>
            <a:cxnLst/>
            <a:rect l="l" t="t" r="r" b="b"/>
            <a:pathLst>
              <a:path w="9724030" h="4114800">
                <a:moveTo>
                  <a:pt x="0" y="0"/>
                </a:moveTo>
                <a:lnTo>
                  <a:pt x="9724030" y="0"/>
                </a:lnTo>
                <a:lnTo>
                  <a:pt x="9724030" y="4114800"/>
                </a:lnTo>
                <a:lnTo>
                  <a:pt x="0" y="4114800"/>
                </a:lnTo>
                <a:lnTo>
                  <a:pt x="0" y="0"/>
                </a:lnTo>
                <a:close/>
              </a:path>
            </a:pathLst>
          </a:custGeom>
          <a:blipFill>
            <a:blip r:embed="rId4"/>
            <a:stretch>
              <a:fillRect/>
            </a:stretch>
          </a:blipFill>
        </p:spPr>
      </p:sp>
      <p:sp>
        <p:nvSpPr>
          <p:cNvPr id="6" name="Freeform 6"/>
          <p:cNvSpPr/>
          <p:nvPr/>
        </p:nvSpPr>
        <p:spPr>
          <a:xfrm>
            <a:off x="337603" y="5490921"/>
            <a:ext cx="8186884" cy="4169247"/>
          </a:xfrm>
          <a:custGeom>
            <a:avLst/>
            <a:gdLst/>
            <a:ahLst/>
            <a:cxnLst/>
            <a:rect l="l" t="t" r="r" b="b"/>
            <a:pathLst>
              <a:path w="8186884" h="4169247">
                <a:moveTo>
                  <a:pt x="0" y="0"/>
                </a:moveTo>
                <a:lnTo>
                  <a:pt x="8186884" y="0"/>
                </a:lnTo>
                <a:lnTo>
                  <a:pt x="8186884" y="4169247"/>
                </a:lnTo>
                <a:lnTo>
                  <a:pt x="0" y="4169247"/>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826110"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AGGREGATION FUNCTIONS:</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10470272"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sp>
        <p:nvSpPr>
          <p:cNvPr id="5" name="Freeform 5"/>
          <p:cNvSpPr/>
          <p:nvPr/>
        </p:nvSpPr>
        <p:spPr>
          <a:xfrm>
            <a:off x="6322978" y="870702"/>
            <a:ext cx="10622003" cy="3458326"/>
          </a:xfrm>
          <a:custGeom>
            <a:avLst/>
            <a:gdLst/>
            <a:ahLst/>
            <a:cxnLst/>
            <a:rect l="l" t="t" r="r" b="b"/>
            <a:pathLst>
              <a:path w="10622003" h="3458326">
                <a:moveTo>
                  <a:pt x="0" y="0"/>
                </a:moveTo>
                <a:lnTo>
                  <a:pt x="10622002" y="0"/>
                </a:lnTo>
                <a:lnTo>
                  <a:pt x="10622002" y="3458327"/>
                </a:lnTo>
                <a:lnTo>
                  <a:pt x="0" y="3458327"/>
                </a:lnTo>
                <a:lnTo>
                  <a:pt x="0" y="0"/>
                </a:lnTo>
                <a:close/>
              </a:path>
            </a:pathLst>
          </a:custGeom>
          <a:blipFill>
            <a:blip r:embed="rId4"/>
            <a:stretch>
              <a:fillRect/>
            </a:stretch>
          </a:blipFill>
        </p:spPr>
      </p:sp>
      <p:sp>
        <p:nvSpPr>
          <p:cNvPr id="6" name="Freeform 6"/>
          <p:cNvSpPr/>
          <p:nvPr/>
        </p:nvSpPr>
        <p:spPr>
          <a:xfrm>
            <a:off x="715592" y="5391110"/>
            <a:ext cx="9754680" cy="4166321"/>
          </a:xfrm>
          <a:custGeom>
            <a:avLst/>
            <a:gdLst/>
            <a:ahLst/>
            <a:cxnLst/>
            <a:rect l="l" t="t" r="r" b="b"/>
            <a:pathLst>
              <a:path w="9754680" h="4166321">
                <a:moveTo>
                  <a:pt x="0" y="0"/>
                </a:moveTo>
                <a:lnTo>
                  <a:pt x="9754680" y="0"/>
                </a:lnTo>
                <a:lnTo>
                  <a:pt x="9754680" y="4166322"/>
                </a:lnTo>
                <a:lnTo>
                  <a:pt x="0" y="4166322"/>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1028700"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WINDOW FINCTIONS:</a:t>
            </a:r>
          </a:p>
        </p:txBody>
      </p:sp>
      <p:sp>
        <p:nvSpPr>
          <p:cNvPr id="9" name="TextBox 9"/>
          <p:cNvSpPr txBox="1"/>
          <p:nvPr/>
        </p:nvSpPr>
        <p:spPr>
          <a:xfrm>
            <a:off x="5485688" y="126441"/>
            <a:ext cx="11938038"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RANKING PRODUCT CATEGORY ORDERS BY REVENUE</a:t>
            </a:r>
          </a:p>
        </p:txBody>
      </p:sp>
      <p:sp>
        <p:nvSpPr>
          <p:cNvPr id="10" name="TextBox 10"/>
          <p:cNvSpPr txBox="1"/>
          <p:nvPr/>
        </p:nvSpPr>
        <p:spPr>
          <a:xfrm>
            <a:off x="-1230021" y="4651375"/>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OUTPUT</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527745"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7459" t="-8794" r="-35833"/>
              </a:stretch>
            </a:blipFill>
          </p:spPr>
        </p:sp>
      </p:grpSp>
      <p:sp>
        <p:nvSpPr>
          <p:cNvPr id="5" name="Freeform 5"/>
          <p:cNvSpPr/>
          <p:nvPr/>
        </p:nvSpPr>
        <p:spPr>
          <a:xfrm>
            <a:off x="8515682" y="618566"/>
            <a:ext cx="7456923" cy="5197806"/>
          </a:xfrm>
          <a:custGeom>
            <a:avLst/>
            <a:gdLst/>
            <a:ahLst/>
            <a:cxnLst/>
            <a:rect l="l" t="t" r="r" b="b"/>
            <a:pathLst>
              <a:path w="7456923" h="5197806">
                <a:moveTo>
                  <a:pt x="0" y="0"/>
                </a:moveTo>
                <a:lnTo>
                  <a:pt x="7456923" y="0"/>
                </a:lnTo>
                <a:lnTo>
                  <a:pt x="7456923" y="5197806"/>
                </a:lnTo>
                <a:lnTo>
                  <a:pt x="0" y="5197806"/>
                </a:lnTo>
                <a:lnTo>
                  <a:pt x="0" y="0"/>
                </a:lnTo>
                <a:close/>
              </a:path>
            </a:pathLst>
          </a:custGeom>
          <a:blipFill>
            <a:blip r:embed="rId4"/>
            <a:stretch>
              <a:fillRect/>
            </a:stretch>
          </a:blipFill>
        </p:spPr>
      </p:sp>
      <p:sp>
        <p:nvSpPr>
          <p:cNvPr id="6" name="Freeform 6"/>
          <p:cNvSpPr/>
          <p:nvPr/>
        </p:nvSpPr>
        <p:spPr>
          <a:xfrm>
            <a:off x="337603" y="3971067"/>
            <a:ext cx="7450705" cy="4841241"/>
          </a:xfrm>
          <a:custGeom>
            <a:avLst/>
            <a:gdLst/>
            <a:ahLst/>
            <a:cxnLst/>
            <a:rect l="l" t="t" r="r" b="b"/>
            <a:pathLst>
              <a:path w="7450705" h="4841241">
                <a:moveTo>
                  <a:pt x="0" y="0"/>
                </a:moveTo>
                <a:lnTo>
                  <a:pt x="7450704" y="0"/>
                </a:lnTo>
                <a:lnTo>
                  <a:pt x="7450704" y="4841241"/>
                </a:lnTo>
                <a:lnTo>
                  <a:pt x="0" y="4841241"/>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1028700"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WINDOW FINCTIONS:</a:t>
            </a:r>
          </a:p>
        </p:txBody>
      </p:sp>
      <p:sp>
        <p:nvSpPr>
          <p:cNvPr id="9" name="TextBox 9"/>
          <p:cNvSpPr txBox="1"/>
          <p:nvPr/>
        </p:nvSpPr>
        <p:spPr>
          <a:xfrm>
            <a:off x="4021388" y="126441"/>
            <a:ext cx="1238823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TOP 3 RANK PRODUCTS WITHIN EACH CATEGORY</a:t>
            </a:r>
          </a:p>
        </p:txBody>
      </p:sp>
      <p:sp>
        <p:nvSpPr>
          <p:cNvPr id="10" name="TextBox 10"/>
          <p:cNvSpPr txBox="1"/>
          <p:nvPr/>
        </p:nvSpPr>
        <p:spPr>
          <a:xfrm>
            <a:off x="-2652754" y="3140545"/>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OUTPUT</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470272"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sp>
        <p:nvSpPr>
          <p:cNvPr id="5" name="Freeform 5"/>
          <p:cNvSpPr/>
          <p:nvPr/>
        </p:nvSpPr>
        <p:spPr>
          <a:xfrm>
            <a:off x="7165375" y="809625"/>
            <a:ext cx="10198700" cy="4459351"/>
          </a:xfrm>
          <a:custGeom>
            <a:avLst/>
            <a:gdLst/>
            <a:ahLst/>
            <a:cxnLst/>
            <a:rect l="l" t="t" r="r" b="b"/>
            <a:pathLst>
              <a:path w="10198700" h="4459351">
                <a:moveTo>
                  <a:pt x="0" y="0"/>
                </a:moveTo>
                <a:lnTo>
                  <a:pt x="10198700" y="0"/>
                </a:lnTo>
                <a:lnTo>
                  <a:pt x="10198700" y="4459351"/>
                </a:lnTo>
                <a:lnTo>
                  <a:pt x="0" y="4459351"/>
                </a:lnTo>
                <a:lnTo>
                  <a:pt x="0" y="0"/>
                </a:lnTo>
                <a:close/>
              </a:path>
            </a:pathLst>
          </a:custGeom>
          <a:blipFill>
            <a:blip r:embed="rId4"/>
            <a:stretch>
              <a:fillRect/>
            </a:stretch>
          </a:blipFill>
        </p:spPr>
      </p:sp>
      <p:sp>
        <p:nvSpPr>
          <p:cNvPr id="6" name="Freeform 6"/>
          <p:cNvSpPr/>
          <p:nvPr/>
        </p:nvSpPr>
        <p:spPr>
          <a:xfrm>
            <a:off x="337603" y="5638958"/>
            <a:ext cx="9754680" cy="4141373"/>
          </a:xfrm>
          <a:custGeom>
            <a:avLst/>
            <a:gdLst/>
            <a:ahLst/>
            <a:cxnLst/>
            <a:rect l="l" t="t" r="r" b="b"/>
            <a:pathLst>
              <a:path w="9754680" h="4141373">
                <a:moveTo>
                  <a:pt x="0" y="0"/>
                </a:moveTo>
                <a:lnTo>
                  <a:pt x="9754679" y="0"/>
                </a:lnTo>
                <a:lnTo>
                  <a:pt x="9754679" y="4141373"/>
                </a:lnTo>
                <a:lnTo>
                  <a:pt x="0" y="4141373"/>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1028700"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WINDOW FINCTIONS:</a:t>
            </a:r>
          </a:p>
        </p:txBody>
      </p:sp>
      <p:sp>
        <p:nvSpPr>
          <p:cNvPr id="9" name="TextBox 9"/>
          <p:cNvSpPr txBox="1"/>
          <p:nvPr/>
        </p:nvSpPr>
        <p:spPr>
          <a:xfrm>
            <a:off x="4021388" y="126441"/>
            <a:ext cx="1238823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PERCENTAGE CONTRIBUTION OF EACH ORDER</a:t>
            </a:r>
          </a:p>
        </p:txBody>
      </p:sp>
      <p:sp>
        <p:nvSpPr>
          <p:cNvPr id="10" name="TextBox 10"/>
          <p:cNvSpPr txBox="1"/>
          <p:nvPr/>
        </p:nvSpPr>
        <p:spPr>
          <a:xfrm>
            <a:off x="-2329154" y="4864100"/>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OUTPUT</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5536959" y="1915039"/>
            <a:ext cx="11040788" cy="2576184"/>
          </a:xfrm>
          <a:custGeom>
            <a:avLst/>
            <a:gdLst/>
            <a:ahLst/>
            <a:cxnLst/>
            <a:rect l="l" t="t" r="r" b="b"/>
            <a:pathLst>
              <a:path w="11040788" h="2576184">
                <a:moveTo>
                  <a:pt x="0" y="0"/>
                </a:moveTo>
                <a:lnTo>
                  <a:pt x="11040789" y="0"/>
                </a:lnTo>
                <a:lnTo>
                  <a:pt x="11040789" y="2576184"/>
                </a:lnTo>
                <a:lnTo>
                  <a:pt x="0" y="2576184"/>
                </a:lnTo>
                <a:lnTo>
                  <a:pt x="0" y="0"/>
                </a:lnTo>
                <a:close/>
              </a:path>
            </a:pathLst>
          </a:custGeom>
          <a:blipFill>
            <a:blip r:embed="rId3"/>
            <a:stretch>
              <a:fillRect/>
            </a:stretch>
          </a:blipFill>
        </p:spPr>
      </p:sp>
      <p:sp>
        <p:nvSpPr>
          <p:cNvPr id="4" name="Freeform 4"/>
          <p:cNvSpPr/>
          <p:nvPr/>
        </p:nvSpPr>
        <p:spPr>
          <a:xfrm>
            <a:off x="1748842" y="5343184"/>
            <a:ext cx="8514206" cy="4248289"/>
          </a:xfrm>
          <a:custGeom>
            <a:avLst/>
            <a:gdLst/>
            <a:ahLst/>
            <a:cxnLst/>
            <a:rect l="l" t="t" r="r" b="b"/>
            <a:pathLst>
              <a:path w="8514206" h="4248289">
                <a:moveTo>
                  <a:pt x="0" y="0"/>
                </a:moveTo>
                <a:lnTo>
                  <a:pt x="8514205" y="0"/>
                </a:lnTo>
                <a:lnTo>
                  <a:pt x="8514205" y="4248289"/>
                </a:lnTo>
                <a:lnTo>
                  <a:pt x="0" y="4248289"/>
                </a:lnTo>
                <a:lnTo>
                  <a:pt x="0" y="0"/>
                </a:lnTo>
                <a:close/>
              </a:path>
            </a:pathLst>
          </a:custGeom>
          <a:blipFill>
            <a:blip r:embed="rId4"/>
            <a:stretch>
              <a:fillRect/>
            </a:stretch>
          </a:blipFill>
        </p:spPr>
      </p:sp>
      <p:sp>
        <p:nvSpPr>
          <p:cNvPr id="5" name="TextBox 5"/>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6" name="TextBox 6"/>
          <p:cNvSpPr txBox="1"/>
          <p:nvPr/>
        </p:nvSpPr>
        <p:spPr>
          <a:xfrm>
            <a:off x="1028700"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WINDOW FINCTIONS:</a:t>
            </a:r>
          </a:p>
        </p:txBody>
      </p:sp>
      <p:sp>
        <p:nvSpPr>
          <p:cNvPr id="7" name="TextBox 7"/>
          <p:cNvSpPr txBox="1"/>
          <p:nvPr/>
        </p:nvSpPr>
        <p:spPr>
          <a:xfrm>
            <a:off x="4021388" y="962025"/>
            <a:ext cx="1238823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REVENUE COMPARED TO OVERALL AVERAGE</a:t>
            </a:r>
          </a:p>
        </p:txBody>
      </p:sp>
      <p:sp>
        <p:nvSpPr>
          <p:cNvPr id="8" name="TextBox 8"/>
          <p:cNvSpPr txBox="1"/>
          <p:nvPr/>
        </p:nvSpPr>
        <p:spPr>
          <a:xfrm>
            <a:off x="-1609013" y="4651375"/>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OUTPUT</a:t>
            </a:r>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527745"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7459" t="-8794" r="-35833"/>
              </a:stretch>
            </a:blipFill>
          </p:spPr>
        </p:sp>
      </p:grpSp>
      <p:sp>
        <p:nvSpPr>
          <p:cNvPr id="5" name="Freeform 5"/>
          <p:cNvSpPr/>
          <p:nvPr/>
        </p:nvSpPr>
        <p:spPr>
          <a:xfrm>
            <a:off x="5554421" y="1424742"/>
            <a:ext cx="11050885" cy="2980529"/>
          </a:xfrm>
          <a:custGeom>
            <a:avLst/>
            <a:gdLst/>
            <a:ahLst/>
            <a:cxnLst/>
            <a:rect l="l" t="t" r="r" b="b"/>
            <a:pathLst>
              <a:path w="11050885" h="2980529">
                <a:moveTo>
                  <a:pt x="0" y="0"/>
                </a:moveTo>
                <a:lnTo>
                  <a:pt x="11050885" y="0"/>
                </a:lnTo>
                <a:lnTo>
                  <a:pt x="11050885" y="2980529"/>
                </a:lnTo>
                <a:lnTo>
                  <a:pt x="0" y="2980529"/>
                </a:lnTo>
                <a:lnTo>
                  <a:pt x="0" y="0"/>
                </a:lnTo>
                <a:close/>
              </a:path>
            </a:pathLst>
          </a:custGeom>
          <a:blipFill>
            <a:blip r:embed="rId4"/>
            <a:stretch>
              <a:fillRect/>
            </a:stretch>
          </a:blipFill>
        </p:spPr>
      </p:sp>
      <p:sp>
        <p:nvSpPr>
          <p:cNvPr id="6" name="Freeform 6"/>
          <p:cNvSpPr/>
          <p:nvPr/>
        </p:nvSpPr>
        <p:spPr>
          <a:xfrm>
            <a:off x="9666755" y="5404702"/>
            <a:ext cx="5439370" cy="3853598"/>
          </a:xfrm>
          <a:custGeom>
            <a:avLst/>
            <a:gdLst/>
            <a:ahLst/>
            <a:cxnLst/>
            <a:rect l="l" t="t" r="r" b="b"/>
            <a:pathLst>
              <a:path w="5439370" h="3853598">
                <a:moveTo>
                  <a:pt x="0" y="0"/>
                </a:moveTo>
                <a:lnTo>
                  <a:pt x="5439371" y="0"/>
                </a:lnTo>
                <a:lnTo>
                  <a:pt x="5439371" y="3853598"/>
                </a:lnTo>
                <a:lnTo>
                  <a:pt x="0" y="3853598"/>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1456391"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SUBQUERIES :</a:t>
            </a:r>
          </a:p>
        </p:txBody>
      </p:sp>
      <p:sp>
        <p:nvSpPr>
          <p:cNvPr id="9" name="TextBox 9"/>
          <p:cNvSpPr txBox="1"/>
          <p:nvPr/>
        </p:nvSpPr>
        <p:spPr>
          <a:xfrm>
            <a:off x="3993968" y="749300"/>
            <a:ext cx="1238823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ORDERS ABOVE OVERALL AVERAGE REVENUE</a:t>
            </a:r>
          </a:p>
        </p:txBody>
      </p:sp>
      <p:sp>
        <p:nvSpPr>
          <p:cNvPr id="10" name="TextBox 10"/>
          <p:cNvSpPr txBox="1"/>
          <p:nvPr/>
        </p:nvSpPr>
        <p:spPr>
          <a:xfrm>
            <a:off x="5157828" y="4748171"/>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OUTPUT</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527745"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7459" t="-8794" r="-35833"/>
              </a:stretch>
            </a:blipFill>
          </p:spPr>
        </p:sp>
      </p:grpSp>
      <p:sp>
        <p:nvSpPr>
          <p:cNvPr id="5" name="Freeform 5"/>
          <p:cNvSpPr/>
          <p:nvPr/>
        </p:nvSpPr>
        <p:spPr>
          <a:xfrm>
            <a:off x="6128577" y="1651559"/>
            <a:ext cx="11130723" cy="3158920"/>
          </a:xfrm>
          <a:custGeom>
            <a:avLst/>
            <a:gdLst/>
            <a:ahLst/>
            <a:cxnLst/>
            <a:rect l="l" t="t" r="r" b="b"/>
            <a:pathLst>
              <a:path w="11130723" h="3158920">
                <a:moveTo>
                  <a:pt x="0" y="0"/>
                </a:moveTo>
                <a:lnTo>
                  <a:pt x="11130723" y="0"/>
                </a:lnTo>
                <a:lnTo>
                  <a:pt x="11130723" y="3158920"/>
                </a:lnTo>
                <a:lnTo>
                  <a:pt x="0" y="3158920"/>
                </a:lnTo>
                <a:lnTo>
                  <a:pt x="0" y="0"/>
                </a:lnTo>
                <a:close/>
              </a:path>
            </a:pathLst>
          </a:custGeom>
          <a:blipFill>
            <a:blip r:embed="rId4"/>
            <a:stretch>
              <a:fillRect/>
            </a:stretch>
          </a:blipFill>
        </p:spPr>
      </p:sp>
      <p:sp>
        <p:nvSpPr>
          <p:cNvPr id="6" name="Freeform 6"/>
          <p:cNvSpPr/>
          <p:nvPr/>
        </p:nvSpPr>
        <p:spPr>
          <a:xfrm>
            <a:off x="7150206" y="6004539"/>
            <a:ext cx="9750158" cy="3050050"/>
          </a:xfrm>
          <a:custGeom>
            <a:avLst/>
            <a:gdLst/>
            <a:ahLst/>
            <a:cxnLst/>
            <a:rect l="l" t="t" r="r" b="b"/>
            <a:pathLst>
              <a:path w="9750158" h="3050050">
                <a:moveTo>
                  <a:pt x="0" y="0"/>
                </a:moveTo>
                <a:lnTo>
                  <a:pt x="9750158" y="0"/>
                </a:lnTo>
                <a:lnTo>
                  <a:pt x="9750158" y="3050050"/>
                </a:lnTo>
                <a:lnTo>
                  <a:pt x="0" y="3050050"/>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1456391"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SUBQUERIES :</a:t>
            </a:r>
          </a:p>
        </p:txBody>
      </p:sp>
      <p:sp>
        <p:nvSpPr>
          <p:cNvPr id="9" name="TextBox 9"/>
          <p:cNvSpPr txBox="1"/>
          <p:nvPr/>
        </p:nvSpPr>
        <p:spPr>
          <a:xfrm>
            <a:off x="4669269" y="749300"/>
            <a:ext cx="1238823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REGIONS HAVING REVENUE ABOVE OVERALL REVENUE</a:t>
            </a:r>
          </a:p>
        </p:txBody>
      </p:sp>
      <p:sp>
        <p:nvSpPr>
          <p:cNvPr id="10" name="TextBox 10"/>
          <p:cNvSpPr txBox="1"/>
          <p:nvPr/>
        </p:nvSpPr>
        <p:spPr>
          <a:xfrm>
            <a:off x="4978230" y="5153379"/>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OUTPUT</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9819301" y="1488582"/>
            <a:ext cx="6769046" cy="4977706"/>
          </a:xfrm>
          <a:custGeom>
            <a:avLst/>
            <a:gdLst/>
            <a:ahLst/>
            <a:cxnLst/>
            <a:rect l="l" t="t" r="r" b="b"/>
            <a:pathLst>
              <a:path w="6769046" h="4977706">
                <a:moveTo>
                  <a:pt x="0" y="0"/>
                </a:moveTo>
                <a:lnTo>
                  <a:pt x="6769046" y="0"/>
                </a:lnTo>
                <a:lnTo>
                  <a:pt x="6769046" y="4977706"/>
                </a:lnTo>
                <a:lnTo>
                  <a:pt x="0" y="4977706"/>
                </a:lnTo>
                <a:lnTo>
                  <a:pt x="0" y="0"/>
                </a:lnTo>
                <a:close/>
              </a:path>
            </a:pathLst>
          </a:custGeom>
          <a:blipFill>
            <a:blip r:embed="rId3"/>
            <a:stretch>
              <a:fillRect/>
            </a:stretch>
          </a:blipFill>
        </p:spPr>
      </p:sp>
      <p:sp>
        <p:nvSpPr>
          <p:cNvPr id="4" name="Freeform 4"/>
          <p:cNvSpPr/>
          <p:nvPr/>
        </p:nvSpPr>
        <p:spPr>
          <a:xfrm>
            <a:off x="953615" y="4696006"/>
            <a:ext cx="8190385" cy="4856754"/>
          </a:xfrm>
          <a:custGeom>
            <a:avLst/>
            <a:gdLst/>
            <a:ahLst/>
            <a:cxnLst/>
            <a:rect l="l" t="t" r="r" b="b"/>
            <a:pathLst>
              <a:path w="8190385" h="4856754">
                <a:moveTo>
                  <a:pt x="0" y="0"/>
                </a:moveTo>
                <a:lnTo>
                  <a:pt x="8190385" y="0"/>
                </a:lnTo>
                <a:lnTo>
                  <a:pt x="8190385" y="4856755"/>
                </a:lnTo>
                <a:lnTo>
                  <a:pt x="0" y="4856755"/>
                </a:lnTo>
                <a:lnTo>
                  <a:pt x="0" y="0"/>
                </a:lnTo>
                <a:close/>
              </a:path>
            </a:pathLst>
          </a:custGeom>
          <a:blipFill>
            <a:blip r:embed="rId4"/>
            <a:stretch>
              <a:fillRect/>
            </a:stretch>
          </a:blipFill>
        </p:spPr>
      </p:sp>
      <p:sp>
        <p:nvSpPr>
          <p:cNvPr id="5" name="TextBox 5"/>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6" name="TextBox 6"/>
          <p:cNvSpPr txBox="1"/>
          <p:nvPr/>
        </p:nvSpPr>
        <p:spPr>
          <a:xfrm>
            <a:off x="1456391"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SUBQUERIES :</a:t>
            </a:r>
          </a:p>
        </p:txBody>
      </p:sp>
      <p:sp>
        <p:nvSpPr>
          <p:cNvPr id="7" name="TextBox 7"/>
          <p:cNvSpPr txBox="1"/>
          <p:nvPr/>
        </p:nvSpPr>
        <p:spPr>
          <a:xfrm>
            <a:off x="4449078" y="645084"/>
            <a:ext cx="12388239" cy="100647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AVERAGE REVENUE PER CATEGORY</a:t>
            </a:r>
          </a:p>
          <a:p>
            <a:pPr algn="r">
              <a:lnSpc>
                <a:spcPts val="4059"/>
              </a:lnSpc>
            </a:pPr>
            <a:endParaRPr lang="en-US" sz="2799" spc="419">
              <a:solidFill>
                <a:srgbClr val="F4D314"/>
              </a:solidFill>
              <a:latin typeface="Muli"/>
              <a:ea typeface="Muli"/>
              <a:cs typeface="Muli"/>
              <a:sym typeface="Muli"/>
            </a:endParaRPr>
          </a:p>
        </p:txBody>
      </p:sp>
      <p:sp>
        <p:nvSpPr>
          <p:cNvPr id="8" name="TextBox 8"/>
          <p:cNvSpPr txBox="1"/>
          <p:nvPr/>
        </p:nvSpPr>
        <p:spPr>
          <a:xfrm>
            <a:off x="-739320" y="3698035"/>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OUTPUT</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47944" y="139469"/>
            <a:ext cx="17792111" cy="100080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25052" y="1835537"/>
            <a:ext cx="10706683" cy="4228649"/>
          </a:xfrm>
          <a:custGeom>
            <a:avLst/>
            <a:gdLst/>
            <a:ahLst/>
            <a:cxnLst/>
            <a:rect l="l" t="t" r="r" b="b"/>
            <a:pathLst>
              <a:path w="10706683" h="4228649">
                <a:moveTo>
                  <a:pt x="0" y="0"/>
                </a:moveTo>
                <a:lnTo>
                  <a:pt x="10706684" y="0"/>
                </a:lnTo>
                <a:lnTo>
                  <a:pt x="10706684" y="4228649"/>
                </a:lnTo>
                <a:lnTo>
                  <a:pt x="0" y="4228649"/>
                </a:lnTo>
                <a:lnTo>
                  <a:pt x="0" y="0"/>
                </a:lnTo>
                <a:close/>
              </a:path>
            </a:pathLst>
          </a:custGeom>
          <a:blipFill>
            <a:blip r:embed="rId3"/>
            <a:stretch>
              <a:fillRect t="-638" b="-638"/>
            </a:stretch>
          </a:blipFill>
        </p:spPr>
      </p:sp>
      <p:sp>
        <p:nvSpPr>
          <p:cNvPr id="4" name="Freeform 4"/>
          <p:cNvSpPr/>
          <p:nvPr/>
        </p:nvSpPr>
        <p:spPr>
          <a:xfrm>
            <a:off x="9346590" y="6214366"/>
            <a:ext cx="8714964" cy="3931276"/>
          </a:xfrm>
          <a:custGeom>
            <a:avLst/>
            <a:gdLst/>
            <a:ahLst/>
            <a:cxnLst/>
            <a:rect l="l" t="t" r="r" b="b"/>
            <a:pathLst>
              <a:path w="8714964" h="3931276">
                <a:moveTo>
                  <a:pt x="0" y="0"/>
                </a:moveTo>
                <a:lnTo>
                  <a:pt x="8714965" y="0"/>
                </a:lnTo>
                <a:lnTo>
                  <a:pt x="8714965" y="3931276"/>
                </a:lnTo>
                <a:lnTo>
                  <a:pt x="0" y="3931276"/>
                </a:lnTo>
                <a:lnTo>
                  <a:pt x="0" y="0"/>
                </a:lnTo>
                <a:close/>
              </a:path>
            </a:pathLst>
          </a:custGeom>
          <a:blipFill>
            <a:blip r:embed="rId4"/>
            <a:stretch>
              <a:fillRect/>
            </a:stretch>
          </a:blipFill>
        </p:spPr>
      </p:sp>
      <p:sp>
        <p:nvSpPr>
          <p:cNvPr id="5" name="TextBox 5"/>
          <p:cNvSpPr txBox="1"/>
          <p:nvPr/>
        </p:nvSpPr>
        <p:spPr>
          <a:xfrm>
            <a:off x="225052" y="16429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6" name="TextBox 6"/>
          <p:cNvSpPr txBox="1"/>
          <p:nvPr/>
        </p:nvSpPr>
        <p:spPr>
          <a:xfrm>
            <a:off x="623519" y="1248251"/>
            <a:ext cx="5985375" cy="587286"/>
          </a:xfrm>
          <a:prstGeom prst="rect">
            <a:avLst/>
          </a:prstGeom>
        </p:spPr>
        <p:txBody>
          <a:bodyPr lIns="0" tIns="0" rIns="0" bIns="0" rtlCol="0" anchor="t">
            <a:spAutoFit/>
          </a:bodyPr>
          <a:lstStyle/>
          <a:p>
            <a:pPr algn="l">
              <a:lnSpc>
                <a:spcPts val="4583"/>
              </a:lnSpc>
            </a:pPr>
            <a:r>
              <a:rPr lang="en-US" sz="3985">
                <a:solidFill>
                  <a:srgbClr val="FFFFFF"/>
                </a:solidFill>
                <a:latin typeface="League Gothic"/>
                <a:ea typeface="League Gothic"/>
                <a:cs typeface="League Gothic"/>
                <a:sym typeface="League Gothic"/>
              </a:rPr>
              <a:t>JOINS:</a:t>
            </a:r>
          </a:p>
        </p:txBody>
      </p:sp>
      <p:sp>
        <p:nvSpPr>
          <p:cNvPr id="7" name="TextBox 7"/>
          <p:cNvSpPr txBox="1"/>
          <p:nvPr/>
        </p:nvSpPr>
        <p:spPr>
          <a:xfrm>
            <a:off x="7351726" y="474462"/>
            <a:ext cx="5985375" cy="587286"/>
          </a:xfrm>
          <a:prstGeom prst="rect">
            <a:avLst/>
          </a:prstGeom>
        </p:spPr>
        <p:txBody>
          <a:bodyPr lIns="0" tIns="0" rIns="0" bIns="0" rtlCol="0" anchor="t">
            <a:spAutoFit/>
          </a:bodyPr>
          <a:lstStyle/>
          <a:p>
            <a:pPr algn="l">
              <a:lnSpc>
                <a:spcPts val="4583"/>
              </a:lnSpc>
            </a:pPr>
            <a:r>
              <a:rPr lang="en-US" sz="3985">
                <a:solidFill>
                  <a:srgbClr val="FFFFFF"/>
                </a:solidFill>
                <a:latin typeface="League Gothic"/>
                <a:ea typeface="League Gothic"/>
                <a:cs typeface="League Gothic"/>
                <a:sym typeface="League Gothic"/>
              </a:rPr>
              <a:t>TABLE OVERVIEW FOR JOIN</a:t>
            </a:r>
          </a:p>
        </p:txBody>
      </p:sp>
      <p:sp>
        <p:nvSpPr>
          <p:cNvPr id="8" name="TextBox 8"/>
          <p:cNvSpPr txBox="1"/>
          <p:nvPr/>
        </p:nvSpPr>
        <p:spPr>
          <a:xfrm>
            <a:off x="-140114" y="1252969"/>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ORDERS</a:t>
            </a:r>
          </a:p>
        </p:txBody>
      </p:sp>
      <p:sp>
        <p:nvSpPr>
          <p:cNvPr id="9" name="TextBox 9"/>
          <p:cNvSpPr txBox="1"/>
          <p:nvPr/>
        </p:nvSpPr>
        <p:spPr>
          <a:xfrm>
            <a:off x="8633631" y="5572061"/>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PRODUCTS</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527745"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7459" t="-8794" r="-35833"/>
              </a:stretch>
            </a:blipFill>
          </p:spPr>
        </p:sp>
      </p:grpSp>
      <p:sp>
        <p:nvSpPr>
          <p:cNvPr id="5" name="Freeform 5"/>
          <p:cNvSpPr/>
          <p:nvPr/>
        </p:nvSpPr>
        <p:spPr>
          <a:xfrm>
            <a:off x="3205049" y="6455036"/>
            <a:ext cx="8312308" cy="3503044"/>
          </a:xfrm>
          <a:custGeom>
            <a:avLst/>
            <a:gdLst/>
            <a:ahLst/>
            <a:cxnLst/>
            <a:rect l="l" t="t" r="r" b="b"/>
            <a:pathLst>
              <a:path w="8312308" h="3503044">
                <a:moveTo>
                  <a:pt x="0" y="0"/>
                </a:moveTo>
                <a:lnTo>
                  <a:pt x="8312308" y="0"/>
                </a:lnTo>
                <a:lnTo>
                  <a:pt x="8312308" y="3503045"/>
                </a:lnTo>
                <a:lnTo>
                  <a:pt x="0" y="3503045"/>
                </a:lnTo>
                <a:lnTo>
                  <a:pt x="0" y="0"/>
                </a:lnTo>
                <a:close/>
              </a:path>
            </a:pathLst>
          </a:custGeom>
          <a:blipFill>
            <a:blip r:embed="rId4"/>
            <a:stretch>
              <a:fillRect/>
            </a:stretch>
          </a:blipFill>
        </p:spPr>
      </p:sp>
      <p:sp>
        <p:nvSpPr>
          <p:cNvPr id="6" name="Freeform 6"/>
          <p:cNvSpPr/>
          <p:nvPr/>
        </p:nvSpPr>
        <p:spPr>
          <a:xfrm>
            <a:off x="7910713" y="697506"/>
            <a:ext cx="9039506" cy="5245361"/>
          </a:xfrm>
          <a:custGeom>
            <a:avLst/>
            <a:gdLst/>
            <a:ahLst/>
            <a:cxnLst/>
            <a:rect l="l" t="t" r="r" b="b"/>
            <a:pathLst>
              <a:path w="9039506" h="5245361">
                <a:moveTo>
                  <a:pt x="0" y="0"/>
                </a:moveTo>
                <a:lnTo>
                  <a:pt x="9039506" y="0"/>
                </a:lnTo>
                <a:lnTo>
                  <a:pt x="9039506" y="5245362"/>
                </a:lnTo>
                <a:lnTo>
                  <a:pt x="0" y="5245362"/>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1456391" y="1630921"/>
            <a:ext cx="5985375" cy="587286"/>
          </a:xfrm>
          <a:prstGeom prst="rect">
            <a:avLst/>
          </a:prstGeom>
        </p:spPr>
        <p:txBody>
          <a:bodyPr lIns="0" tIns="0" rIns="0" bIns="0" rtlCol="0" anchor="t">
            <a:spAutoFit/>
          </a:bodyPr>
          <a:lstStyle/>
          <a:p>
            <a:pPr algn="l">
              <a:lnSpc>
                <a:spcPts val="4583"/>
              </a:lnSpc>
            </a:pPr>
            <a:r>
              <a:rPr lang="en-US" sz="3985">
                <a:solidFill>
                  <a:srgbClr val="FFFFFF"/>
                </a:solidFill>
                <a:latin typeface="League Gothic"/>
                <a:ea typeface="League Gothic"/>
                <a:cs typeface="League Gothic"/>
                <a:sym typeface="League Gothic"/>
              </a:rPr>
              <a:t>JOINS:</a:t>
            </a:r>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10470272"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sp>
        <p:nvSpPr>
          <p:cNvPr id="5" name="Freeform 5"/>
          <p:cNvSpPr/>
          <p:nvPr/>
        </p:nvSpPr>
        <p:spPr>
          <a:xfrm>
            <a:off x="761581" y="4598994"/>
            <a:ext cx="5824958" cy="5140819"/>
          </a:xfrm>
          <a:custGeom>
            <a:avLst/>
            <a:gdLst/>
            <a:ahLst/>
            <a:cxnLst/>
            <a:rect l="l" t="t" r="r" b="b"/>
            <a:pathLst>
              <a:path w="5824958" h="5140819">
                <a:moveTo>
                  <a:pt x="0" y="0"/>
                </a:moveTo>
                <a:lnTo>
                  <a:pt x="5824959" y="0"/>
                </a:lnTo>
                <a:lnTo>
                  <a:pt x="5824959" y="5140819"/>
                </a:lnTo>
                <a:lnTo>
                  <a:pt x="0" y="5140819"/>
                </a:lnTo>
                <a:lnTo>
                  <a:pt x="0" y="0"/>
                </a:lnTo>
                <a:close/>
              </a:path>
            </a:pathLst>
          </a:custGeom>
          <a:blipFill>
            <a:blip r:embed="rId4"/>
            <a:stretch>
              <a:fillRect/>
            </a:stretch>
          </a:blipFill>
        </p:spPr>
      </p:sp>
      <p:sp>
        <p:nvSpPr>
          <p:cNvPr id="6" name="Freeform 6"/>
          <p:cNvSpPr/>
          <p:nvPr/>
        </p:nvSpPr>
        <p:spPr>
          <a:xfrm>
            <a:off x="7089471" y="574124"/>
            <a:ext cx="10169829" cy="5492125"/>
          </a:xfrm>
          <a:custGeom>
            <a:avLst/>
            <a:gdLst/>
            <a:ahLst/>
            <a:cxnLst/>
            <a:rect l="l" t="t" r="r" b="b"/>
            <a:pathLst>
              <a:path w="10169829" h="5492125">
                <a:moveTo>
                  <a:pt x="0" y="0"/>
                </a:moveTo>
                <a:lnTo>
                  <a:pt x="10169829" y="0"/>
                </a:lnTo>
                <a:lnTo>
                  <a:pt x="10169829" y="5492125"/>
                </a:lnTo>
                <a:lnTo>
                  <a:pt x="0" y="5492125"/>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1456391" y="1630921"/>
            <a:ext cx="5985375" cy="587286"/>
          </a:xfrm>
          <a:prstGeom prst="rect">
            <a:avLst/>
          </a:prstGeom>
        </p:spPr>
        <p:txBody>
          <a:bodyPr lIns="0" tIns="0" rIns="0" bIns="0" rtlCol="0" anchor="t">
            <a:spAutoFit/>
          </a:bodyPr>
          <a:lstStyle/>
          <a:p>
            <a:pPr algn="l">
              <a:lnSpc>
                <a:spcPts val="4583"/>
              </a:lnSpc>
            </a:pPr>
            <a:r>
              <a:rPr lang="en-US" sz="3985">
                <a:solidFill>
                  <a:srgbClr val="FFFFFF"/>
                </a:solidFill>
                <a:latin typeface="League Gothic"/>
                <a:ea typeface="League Gothic"/>
                <a:cs typeface="League Gothic"/>
                <a:sym typeface="League Gothic"/>
              </a:rPr>
              <a:t>JOINS:</a:t>
            </a: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10074483"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49812"/>
              </a:stretch>
            </a:blipFill>
          </p:spPr>
        </p:sp>
      </p:grpSp>
      <p:sp>
        <p:nvSpPr>
          <p:cNvPr id="5" name="Freeform 5"/>
          <p:cNvSpPr/>
          <p:nvPr/>
        </p:nvSpPr>
        <p:spPr>
          <a:xfrm>
            <a:off x="7441766" y="405841"/>
            <a:ext cx="8828554" cy="5259197"/>
          </a:xfrm>
          <a:custGeom>
            <a:avLst/>
            <a:gdLst/>
            <a:ahLst/>
            <a:cxnLst/>
            <a:rect l="l" t="t" r="r" b="b"/>
            <a:pathLst>
              <a:path w="8828554" h="5259197">
                <a:moveTo>
                  <a:pt x="0" y="0"/>
                </a:moveTo>
                <a:lnTo>
                  <a:pt x="8828554" y="0"/>
                </a:lnTo>
                <a:lnTo>
                  <a:pt x="8828554" y="5259197"/>
                </a:lnTo>
                <a:lnTo>
                  <a:pt x="0" y="5259197"/>
                </a:lnTo>
                <a:lnTo>
                  <a:pt x="0" y="0"/>
                </a:lnTo>
                <a:close/>
              </a:path>
            </a:pathLst>
          </a:custGeom>
          <a:blipFill>
            <a:blip r:embed="rId4"/>
            <a:stretch>
              <a:fillRect/>
            </a:stretch>
          </a:blipFill>
        </p:spPr>
      </p:sp>
      <p:sp>
        <p:nvSpPr>
          <p:cNvPr id="6" name="Freeform 6"/>
          <p:cNvSpPr/>
          <p:nvPr/>
        </p:nvSpPr>
        <p:spPr>
          <a:xfrm>
            <a:off x="337603" y="5427555"/>
            <a:ext cx="6978922" cy="4505809"/>
          </a:xfrm>
          <a:custGeom>
            <a:avLst/>
            <a:gdLst/>
            <a:ahLst/>
            <a:cxnLst/>
            <a:rect l="l" t="t" r="r" b="b"/>
            <a:pathLst>
              <a:path w="6978922" h="4505809">
                <a:moveTo>
                  <a:pt x="0" y="0"/>
                </a:moveTo>
                <a:lnTo>
                  <a:pt x="6978922" y="0"/>
                </a:lnTo>
                <a:lnTo>
                  <a:pt x="6978922" y="4505809"/>
                </a:lnTo>
                <a:lnTo>
                  <a:pt x="0" y="4505809"/>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1456391" y="1630921"/>
            <a:ext cx="5985375" cy="587286"/>
          </a:xfrm>
          <a:prstGeom prst="rect">
            <a:avLst/>
          </a:prstGeom>
        </p:spPr>
        <p:txBody>
          <a:bodyPr lIns="0" tIns="0" rIns="0" bIns="0" rtlCol="0" anchor="t">
            <a:spAutoFit/>
          </a:bodyPr>
          <a:lstStyle/>
          <a:p>
            <a:pPr algn="l">
              <a:lnSpc>
                <a:spcPts val="4583"/>
              </a:lnSpc>
            </a:pPr>
            <a:r>
              <a:rPr lang="en-US" sz="3985">
                <a:solidFill>
                  <a:srgbClr val="FFFFFF"/>
                </a:solidFill>
                <a:latin typeface="League Gothic"/>
                <a:ea typeface="League Gothic"/>
                <a:cs typeface="League Gothic"/>
                <a:sym typeface="League Gothic"/>
              </a:rPr>
              <a:t>JOINS:</a:t>
            </a:r>
          </a:p>
        </p:txBody>
      </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9871893" y="3759806"/>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7459" t="-8794" r="-35833"/>
              </a:stretch>
            </a:blipFill>
          </p:spPr>
        </p:sp>
      </p:grpSp>
      <p:sp>
        <p:nvSpPr>
          <p:cNvPr id="5" name="Freeform 5"/>
          <p:cNvSpPr/>
          <p:nvPr/>
        </p:nvSpPr>
        <p:spPr>
          <a:xfrm>
            <a:off x="8756449" y="405841"/>
            <a:ext cx="8293455" cy="5242586"/>
          </a:xfrm>
          <a:custGeom>
            <a:avLst/>
            <a:gdLst/>
            <a:ahLst/>
            <a:cxnLst/>
            <a:rect l="l" t="t" r="r" b="b"/>
            <a:pathLst>
              <a:path w="8293455" h="5242586">
                <a:moveTo>
                  <a:pt x="0" y="0"/>
                </a:moveTo>
                <a:lnTo>
                  <a:pt x="8293455" y="0"/>
                </a:lnTo>
                <a:lnTo>
                  <a:pt x="8293455" y="5242586"/>
                </a:lnTo>
                <a:lnTo>
                  <a:pt x="0" y="5242586"/>
                </a:lnTo>
                <a:lnTo>
                  <a:pt x="0" y="0"/>
                </a:lnTo>
                <a:close/>
              </a:path>
            </a:pathLst>
          </a:custGeom>
          <a:blipFill>
            <a:blip r:embed="rId4"/>
            <a:stretch>
              <a:fillRect/>
            </a:stretch>
          </a:blipFill>
        </p:spPr>
      </p:sp>
      <p:sp>
        <p:nvSpPr>
          <p:cNvPr id="6" name="Freeform 6"/>
          <p:cNvSpPr/>
          <p:nvPr/>
        </p:nvSpPr>
        <p:spPr>
          <a:xfrm>
            <a:off x="337603" y="4793468"/>
            <a:ext cx="7864677" cy="4025966"/>
          </a:xfrm>
          <a:custGeom>
            <a:avLst/>
            <a:gdLst/>
            <a:ahLst/>
            <a:cxnLst/>
            <a:rect l="l" t="t" r="r" b="b"/>
            <a:pathLst>
              <a:path w="7864677" h="4025966">
                <a:moveTo>
                  <a:pt x="0" y="0"/>
                </a:moveTo>
                <a:lnTo>
                  <a:pt x="7864677" y="0"/>
                </a:lnTo>
                <a:lnTo>
                  <a:pt x="7864677" y="4025965"/>
                </a:lnTo>
                <a:lnTo>
                  <a:pt x="0" y="4025965"/>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1456391" y="1630921"/>
            <a:ext cx="5985375" cy="587286"/>
          </a:xfrm>
          <a:prstGeom prst="rect">
            <a:avLst/>
          </a:prstGeom>
        </p:spPr>
        <p:txBody>
          <a:bodyPr lIns="0" tIns="0" rIns="0" bIns="0" rtlCol="0" anchor="t">
            <a:spAutoFit/>
          </a:bodyPr>
          <a:lstStyle/>
          <a:p>
            <a:pPr algn="l">
              <a:lnSpc>
                <a:spcPts val="4583"/>
              </a:lnSpc>
            </a:pPr>
            <a:r>
              <a:rPr lang="en-US" sz="3985">
                <a:solidFill>
                  <a:srgbClr val="FFFFFF"/>
                </a:solidFill>
                <a:latin typeface="League Gothic"/>
                <a:ea typeface="League Gothic"/>
                <a:cs typeface="League Gothic"/>
                <a:sym typeface="League Gothic"/>
              </a:rPr>
              <a:t>JOINS:</a:t>
            </a: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470272"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sp>
        <p:nvSpPr>
          <p:cNvPr id="5" name="Freeform 5"/>
          <p:cNvSpPr/>
          <p:nvPr/>
        </p:nvSpPr>
        <p:spPr>
          <a:xfrm>
            <a:off x="9433181" y="647365"/>
            <a:ext cx="6515276" cy="5997934"/>
          </a:xfrm>
          <a:custGeom>
            <a:avLst/>
            <a:gdLst/>
            <a:ahLst/>
            <a:cxnLst/>
            <a:rect l="l" t="t" r="r" b="b"/>
            <a:pathLst>
              <a:path w="6515276" h="5997934">
                <a:moveTo>
                  <a:pt x="0" y="0"/>
                </a:moveTo>
                <a:lnTo>
                  <a:pt x="6515275" y="0"/>
                </a:lnTo>
                <a:lnTo>
                  <a:pt x="6515275" y="5997934"/>
                </a:lnTo>
                <a:lnTo>
                  <a:pt x="0" y="5997934"/>
                </a:lnTo>
                <a:lnTo>
                  <a:pt x="0" y="0"/>
                </a:lnTo>
                <a:close/>
              </a:path>
            </a:pathLst>
          </a:custGeom>
          <a:blipFill>
            <a:blip r:embed="rId4"/>
            <a:stretch>
              <a:fillRect/>
            </a:stretch>
          </a:blipFill>
        </p:spPr>
      </p:sp>
      <p:sp>
        <p:nvSpPr>
          <p:cNvPr id="6" name="Freeform 6"/>
          <p:cNvSpPr/>
          <p:nvPr/>
        </p:nvSpPr>
        <p:spPr>
          <a:xfrm>
            <a:off x="1456391" y="3527355"/>
            <a:ext cx="6722405" cy="5954130"/>
          </a:xfrm>
          <a:custGeom>
            <a:avLst/>
            <a:gdLst/>
            <a:ahLst/>
            <a:cxnLst/>
            <a:rect l="l" t="t" r="r" b="b"/>
            <a:pathLst>
              <a:path w="6722405" h="5954130">
                <a:moveTo>
                  <a:pt x="0" y="0"/>
                </a:moveTo>
                <a:lnTo>
                  <a:pt x="6722404" y="0"/>
                </a:lnTo>
                <a:lnTo>
                  <a:pt x="6722404" y="5954130"/>
                </a:lnTo>
                <a:lnTo>
                  <a:pt x="0" y="5954130"/>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1456391" y="1630921"/>
            <a:ext cx="5985375" cy="587286"/>
          </a:xfrm>
          <a:prstGeom prst="rect">
            <a:avLst/>
          </a:prstGeom>
        </p:spPr>
        <p:txBody>
          <a:bodyPr lIns="0" tIns="0" rIns="0" bIns="0" rtlCol="0" anchor="t">
            <a:spAutoFit/>
          </a:bodyPr>
          <a:lstStyle/>
          <a:p>
            <a:pPr algn="l">
              <a:lnSpc>
                <a:spcPts val="4583"/>
              </a:lnSpc>
            </a:pPr>
            <a:r>
              <a:rPr lang="en-US" sz="3985">
                <a:solidFill>
                  <a:srgbClr val="FFFFFF"/>
                </a:solidFill>
                <a:latin typeface="League Gothic"/>
                <a:ea typeface="League Gothic"/>
                <a:cs typeface="League Gothic"/>
                <a:sym typeface="League Gothic"/>
              </a:rPr>
              <a:t>JOINS:</a:t>
            </a: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527745"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sp>
        <p:nvSpPr>
          <p:cNvPr id="5" name="TextBox 5"/>
          <p:cNvSpPr txBox="1"/>
          <p:nvPr/>
        </p:nvSpPr>
        <p:spPr>
          <a:xfrm>
            <a:off x="9169714" y="2600874"/>
            <a:ext cx="6715709" cy="492125"/>
          </a:xfrm>
          <a:prstGeom prst="rect">
            <a:avLst/>
          </a:prstGeom>
        </p:spPr>
        <p:txBody>
          <a:bodyPr lIns="0" tIns="0" rIns="0" bIns="0" rtlCol="0" anchor="t">
            <a:spAutoFit/>
          </a:bodyPr>
          <a:lstStyle/>
          <a:p>
            <a:pPr algn="r">
              <a:lnSpc>
                <a:spcPts val="4059"/>
              </a:lnSpc>
            </a:pPr>
            <a:r>
              <a:rPr lang="en-US" sz="2799" b="1" spc="419">
                <a:solidFill>
                  <a:srgbClr val="F4D314"/>
                </a:solidFill>
                <a:latin typeface="Muli Bold"/>
                <a:ea typeface="Muli Bold"/>
                <a:cs typeface="Muli Bold"/>
                <a:sym typeface="Muli Bold"/>
              </a:rPr>
              <a:t>AMAZON SALES ANALYSIS</a:t>
            </a:r>
          </a:p>
        </p:txBody>
      </p:sp>
      <p:sp>
        <p:nvSpPr>
          <p:cNvPr id="6" name="TextBox 6"/>
          <p:cNvSpPr txBox="1"/>
          <p:nvPr/>
        </p:nvSpPr>
        <p:spPr>
          <a:xfrm>
            <a:off x="1958325" y="1663131"/>
            <a:ext cx="7655641"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CONCLUSIONS</a:t>
            </a:r>
          </a:p>
        </p:txBody>
      </p:sp>
      <p:sp>
        <p:nvSpPr>
          <p:cNvPr id="7" name="TextBox 7"/>
          <p:cNvSpPr txBox="1"/>
          <p:nvPr/>
        </p:nvSpPr>
        <p:spPr>
          <a:xfrm>
            <a:off x="7188066" y="3402320"/>
            <a:ext cx="10679005" cy="5375086"/>
          </a:xfrm>
          <a:prstGeom prst="rect">
            <a:avLst/>
          </a:prstGeom>
        </p:spPr>
        <p:txBody>
          <a:bodyPr lIns="0" tIns="0" rIns="0" bIns="0" rtlCol="0" anchor="t">
            <a:spAutoFit/>
          </a:bodyPr>
          <a:lstStyle/>
          <a:p>
            <a:pPr algn="l">
              <a:lnSpc>
                <a:spcPts val="6135"/>
              </a:lnSpc>
            </a:pPr>
            <a:r>
              <a:rPr lang="en-US" sz="4382" b="1" i="1">
                <a:solidFill>
                  <a:srgbClr val="FFFFFF"/>
                </a:solidFill>
                <a:latin typeface="Muli Bold Italics"/>
                <a:ea typeface="Muli Bold Italics"/>
                <a:cs typeface="Muli Bold Italics"/>
                <a:sym typeface="Muli Bold Italics"/>
              </a:rPr>
              <a:t>The analysis transformed raw sales data into meaningful insights, identifying key revenue drivers and performance patterns. The project demonstrates strong practical knowledge of SQL for real-world data analysis and decision-making.</a:t>
            </a:r>
          </a:p>
        </p:txBody>
      </p:sp>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TextBox 3"/>
          <p:cNvSpPr txBox="1"/>
          <p:nvPr/>
        </p:nvSpPr>
        <p:spPr>
          <a:xfrm>
            <a:off x="2314586" y="3350680"/>
            <a:ext cx="13658828" cy="2757668"/>
          </a:xfrm>
          <a:prstGeom prst="rect">
            <a:avLst/>
          </a:prstGeom>
        </p:spPr>
        <p:txBody>
          <a:bodyPr lIns="0" tIns="0" rIns="0" bIns="0" rtlCol="0" anchor="t">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id="4" name="TextBox 4"/>
          <p:cNvSpPr txBox="1"/>
          <p:nvPr/>
        </p:nvSpPr>
        <p:spPr>
          <a:xfrm>
            <a:off x="4953633" y="6022622"/>
            <a:ext cx="8380734" cy="626634"/>
          </a:xfrm>
          <a:prstGeom prst="rect">
            <a:avLst/>
          </a:prstGeom>
        </p:spPr>
        <p:txBody>
          <a:bodyPr lIns="0" tIns="0" rIns="0" bIns="0" rtlCol="0" anchor="t">
            <a:spAutoFit/>
          </a:bodyPr>
          <a:lstStyle/>
          <a:p>
            <a:pPr algn="ctr">
              <a:lnSpc>
                <a:spcPts val="5217"/>
              </a:lnSpc>
            </a:pPr>
            <a:r>
              <a:rPr lang="en-US" sz="3598" spc="539">
                <a:solidFill>
                  <a:srgbClr val="F4D314"/>
                </a:solidFill>
                <a:latin typeface="Muli"/>
                <a:ea typeface="Muli"/>
                <a:cs typeface="Muli"/>
                <a:sym typeface="Muli"/>
              </a:rPr>
              <a:t>FOR YOUR ATTENTION</a:t>
            </a:r>
          </a:p>
        </p:txBody>
      </p:sp>
      <p:sp>
        <p:nvSpPr>
          <p:cNvPr id="5" name="TextBox 5"/>
          <p:cNvSpPr txBox="1"/>
          <p:nvPr/>
        </p:nvSpPr>
        <p:spPr>
          <a:xfrm>
            <a:off x="475885" y="720146"/>
            <a:ext cx="4190367" cy="308554"/>
          </a:xfrm>
          <a:prstGeom prst="rect">
            <a:avLst/>
          </a:prstGeom>
        </p:spPr>
        <p:txBody>
          <a:bodyPr lIns="0" tIns="0" rIns="0" bIns="0" rtlCol="0" anchor="t">
            <a:spAutoFit/>
          </a:bodyPr>
          <a:lstStyle/>
          <a:p>
            <a:pPr algn="ctr">
              <a:lnSpc>
                <a:spcPts val="2608"/>
              </a:lnSpc>
            </a:pPr>
            <a:r>
              <a:rPr lang="en-US" sz="1799" spc="269">
                <a:solidFill>
                  <a:srgbClr val="FFFFFF"/>
                </a:solidFill>
                <a:latin typeface="Muli"/>
                <a:ea typeface="Muli"/>
                <a:cs typeface="Muli"/>
                <a:sym typeface="Muli"/>
              </a:rPr>
              <a:t>BY KUMARESH BISWAS</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121776" y="1651559"/>
            <a:ext cx="14137524" cy="6291800"/>
          </a:xfrm>
          <a:custGeom>
            <a:avLst/>
            <a:gdLst/>
            <a:ahLst/>
            <a:cxnLst/>
            <a:rect l="l" t="t" r="r" b="b"/>
            <a:pathLst>
              <a:path w="14137524" h="6291800">
                <a:moveTo>
                  <a:pt x="0" y="0"/>
                </a:moveTo>
                <a:lnTo>
                  <a:pt x="14137524" y="0"/>
                </a:lnTo>
                <a:lnTo>
                  <a:pt x="14137524" y="6291800"/>
                </a:lnTo>
                <a:lnTo>
                  <a:pt x="0" y="6291800"/>
                </a:lnTo>
                <a:lnTo>
                  <a:pt x="0" y="0"/>
                </a:lnTo>
                <a:close/>
              </a:path>
            </a:pathLst>
          </a:custGeom>
          <a:blipFill>
            <a:blip r:embed="rId3"/>
            <a:stretch>
              <a:fillRect l="-3935" t="-357" b="-357"/>
            </a:stretch>
          </a:blipFill>
        </p:spPr>
      </p:sp>
      <p:sp>
        <p:nvSpPr>
          <p:cNvPr id="4" name="Freeform 4"/>
          <p:cNvSpPr/>
          <p:nvPr/>
        </p:nvSpPr>
        <p:spPr>
          <a:xfrm>
            <a:off x="2654328" y="8831331"/>
            <a:ext cx="9422758" cy="853937"/>
          </a:xfrm>
          <a:custGeom>
            <a:avLst/>
            <a:gdLst/>
            <a:ahLst/>
            <a:cxnLst/>
            <a:rect l="l" t="t" r="r" b="b"/>
            <a:pathLst>
              <a:path w="9422758" h="853937">
                <a:moveTo>
                  <a:pt x="0" y="0"/>
                </a:moveTo>
                <a:lnTo>
                  <a:pt x="9422758" y="0"/>
                </a:lnTo>
                <a:lnTo>
                  <a:pt x="9422758" y="853938"/>
                </a:lnTo>
                <a:lnTo>
                  <a:pt x="0" y="853938"/>
                </a:lnTo>
                <a:lnTo>
                  <a:pt x="0" y="0"/>
                </a:lnTo>
                <a:close/>
              </a:path>
            </a:pathLst>
          </a:custGeom>
          <a:blipFill>
            <a:blip r:embed="rId4"/>
            <a:stretch>
              <a:fillRect/>
            </a:stretch>
          </a:blipFill>
        </p:spPr>
      </p:sp>
      <p:sp>
        <p:nvSpPr>
          <p:cNvPr id="5" name="Freeform 5"/>
          <p:cNvSpPr/>
          <p:nvPr/>
        </p:nvSpPr>
        <p:spPr>
          <a:xfrm>
            <a:off x="13416047" y="8619659"/>
            <a:ext cx="1861802" cy="1277283"/>
          </a:xfrm>
          <a:custGeom>
            <a:avLst/>
            <a:gdLst/>
            <a:ahLst/>
            <a:cxnLst/>
            <a:rect l="l" t="t" r="r" b="b"/>
            <a:pathLst>
              <a:path w="1861802" h="1277283">
                <a:moveTo>
                  <a:pt x="0" y="0"/>
                </a:moveTo>
                <a:lnTo>
                  <a:pt x="1861802" y="0"/>
                </a:lnTo>
                <a:lnTo>
                  <a:pt x="1861802" y="1277282"/>
                </a:lnTo>
                <a:lnTo>
                  <a:pt x="0" y="1277282"/>
                </a:lnTo>
                <a:lnTo>
                  <a:pt x="0" y="0"/>
                </a:lnTo>
                <a:close/>
              </a:path>
            </a:pathLst>
          </a:custGeom>
          <a:blipFill>
            <a:blip r:embed="rId5"/>
            <a:stretch>
              <a:fillRect/>
            </a:stretch>
          </a:blipFill>
        </p:spPr>
      </p:sp>
      <p:sp>
        <p:nvSpPr>
          <p:cNvPr id="6" name="TextBox 6"/>
          <p:cNvSpPr txBox="1"/>
          <p:nvPr/>
        </p:nvSpPr>
        <p:spPr>
          <a:xfrm>
            <a:off x="54019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DATASET OVERVIEW</a:t>
            </a:r>
          </a:p>
        </p:txBody>
      </p:sp>
      <p:sp>
        <p:nvSpPr>
          <p:cNvPr id="7" name="TextBox 7"/>
          <p:cNvSpPr txBox="1"/>
          <p:nvPr/>
        </p:nvSpPr>
        <p:spPr>
          <a:xfrm>
            <a:off x="6299975" y="1038225"/>
            <a:ext cx="4164850" cy="308610"/>
          </a:xfrm>
          <a:prstGeom prst="rect">
            <a:avLst/>
          </a:prstGeom>
        </p:spPr>
        <p:txBody>
          <a:bodyPr lIns="0" tIns="0" rIns="0" bIns="0" rtlCol="0" anchor="t">
            <a:spAutoFit/>
          </a:bodyPr>
          <a:lstStyle/>
          <a:p>
            <a:pPr algn="l">
              <a:lnSpc>
                <a:spcPts val="2415"/>
              </a:lnSpc>
            </a:pPr>
            <a:r>
              <a:rPr lang="en-US" sz="2100">
                <a:solidFill>
                  <a:srgbClr val="F4D314"/>
                </a:solidFill>
                <a:latin typeface="Muli"/>
                <a:ea typeface="Muli"/>
                <a:cs typeface="Muli"/>
                <a:sym typeface="Muli"/>
              </a:rPr>
              <a:t>REFERENCE FROM - KAGGLE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527745"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49812"/>
              </a:stretch>
            </a:blipFill>
          </p:spPr>
        </p:sp>
      </p:grpSp>
      <p:sp>
        <p:nvSpPr>
          <p:cNvPr id="5" name="TextBox 5"/>
          <p:cNvSpPr txBox="1"/>
          <p:nvPr/>
        </p:nvSpPr>
        <p:spPr>
          <a:xfrm>
            <a:off x="6370293" y="435973"/>
            <a:ext cx="8821640" cy="1214030"/>
          </a:xfrm>
          <a:prstGeom prst="rect">
            <a:avLst/>
          </a:prstGeom>
        </p:spPr>
        <p:txBody>
          <a:bodyPr lIns="0" tIns="0" rIns="0" bIns="0" rtlCol="0" anchor="t">
            <a:spAutoFit/>
          </a:bodyPr>
          <a:lstStyle/>
          <a:p>
            <a:pPr algn="l">
              <a:lnSpc>
                <a:spcPts val="9413"/>
              </a:lnSpc>
            </a:pPr>
            <a:r>
              <a:rPr lang="en-US" sz="8185" u="sng">
                <a:solidFill>
                  <a:srgbClr val="FFFFFF"/>
                </a:solidFill>
                <a:latin typeface="League Gothic"/>
                <a:ea typeface="League Gothic"/>
                <a:cs typeface="League Gothic"/>
                <a:sym typeface="League Gothic"/>
              </a:rPr>
              <a:t>PROBLEM STATEMENT</a:t>
            </a:r>
          </a:p>
        </p:txBody>
      </p:sp>
      <p:sp>
        <p:nvSpPr>
          <p:cNvPr id="6" name="TextBox 6"/>
          <p:cNvSpPr txBox="1"/>
          <p:nvPr/>
        </p:nvSpPr>
        <p:spPr>
          <a:xfrm>
            <a:off x="4566895" y="2201133"/>
            <a:ext cx="11097749" cy="6384269"/>
          </a:xfrm>
          <a:prstGeom prst="rect">
            <a:avLst/>
          </a:prstGeom>
        </p:spPr>
        <p:txBody>
          <a:bodyPr lIns="0" tIns="0" rIns="0" bIns="0" rtlCol="0" anchor="t">
            <a:spAutoFit/>
          </a:bodyPr>
          <a:lstStyle/>
          <a:p>
            <a:pPr algn="l">
              <a:lnSpc>
                <a:spcPts val="6376"/>
              </a:lnSpc>
            </a:pPr>
            <a:r>
              <a:rPr lang="en-US" sz="4554" b="1" i="1">
                <a:solidFill>
                  <a:srgbClr val="FFFFFF"/>
                </a:solidFill>
                <a:latin typeface="Muli Bold Italics"/>
                <a:ea typeface="Muli Bold Italics"/>
                <a:cs typeface="Muli Bold Italics"/>
                <a:sym typeface="Muli Bold Italics"/>
              </a:rPr>
              <a:t> This project analyzes a sales dataset using SQL to evaluate revenue trends, product performance, regional sales, and customer behavior. Various SQL techniques such as aggregation, joins, subqueries, and window functions were used to generate business insights.</a:t>
            </a:r>
          </a:p>
          <a:p>
            <a:pPr algn="l">
              <a:lnSpc>
                <a:spcPts val="6376"/>
              </a:lnSpc>
            </a:pPr>
            <a:endParaRPr lang="en-US" sz="4554" b="1" i="1">
              <a:solidFill>
                <a:srgbClr val="FFFFFF"/>
              </a:solidFill>
              <a:latin typeface="Muli Bold Italics"/>
              <a:ea typeface="Muli Bold Italics"/>
              <a:cs typeface="Muli Bold Italics"/>
              <a:sym typeface="Muli Bold Italics"/>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8645594" y="892666"/>
            <a:ext cx="6065124" cy="3084668"/>
          </a:xfrm>
          <a:custGeom>
            <a:avLst/>
            <a:gdLst/>
            <a:ahLst/>
            <a:cxnLst/>
            <a:rect l="l" t="t" r="r" b="b"/>
            <a:pathLst>
              <a:path w="6065124" h="3084668">
                <a:moveTo>
                  <a:pt x="0" y="0"/>
                </a:moveTo>
                <a:lnTo>
                  <a:pt x="6065124" y="0"/>
                </a:lnTo>
                <a:lnTo>
                  <a:pt x="6065124" y="3084667"/>
                </a:lnTo>
                <a:lnTo>
                  <a:pt x="0" y="3084667"/>
                </a:lnTo>
                <a:lnTo>
                  <a:pt x="0" y="0"/>
                </a:lnTo>
                <a:close/>
              </a:path>
            </a:pathLst>
          </a:custGeom>
          <a:blipFill>
            <a:blip r:embed="rId3"/>
            <a:stretch>
              <a:fillRect/>
            </a:stretch>
          </a:blipFill>
        </p:spPr>
      </p:sp>
      <p:sp>
        <p:nvSpPr>
          <p:cNvPr id="4" name="Freeform 4"/>
          <p:cNvSpPr/>
          <p:nvPr/>
        </p:nvSpPr>
        <p:spPr>
          <a:xfrm>
            <a:off x="8020814" y="4975657"/>
            <a:ext cx="7314684" cy="2598913"/>
          </a:xfrm>
          <a:custGeom>
            <a:avLst/>
            <a:gdLst/>
            <a:ahLst/>
            <a:cxnLst/>
            <a:rect l="l" t="t" r="r" b="b"/>
            <a:pathLst>
              <a:path w="7314684" h="2598913">
                <a:moveTo>
                  <a:pt x="0" y="0"/>
                </a:moveTo>
                <a:lnTo>
                  <a:pt x="7314684" y="0"/>
                </a:lnTo>
                <a:lnTo>
                  <a:pt x="7314684" y="2598914"/>
                </a:lnTo>
                <a:lnTo>
                  <a:pt x="0" y="2598914"/>
                </a:lnTo>
                <a:lnTo>
                  <a:pt x="0" y="0"/>
                </a:lnTo>
                <a:close/>
              </a:path>
            </a:pathLst>
          </a:custGeom>
          <a:blipFill>
            <a:blip r:embed="rId4"/>
            <a:stretch>
              <a:fillRect/>
            </a:stretch>
          </a:blipFill>
        </p:spPr>
      </p:sp>
      <p:sp>
        <p:nvSpPr>
          <p:cNvPr id="5" name="TextBox 5"/>
          <p:cNvSpPr txBox="1"/>
          <p:nvPr/>
        </p:nvSpPr>
        <p:spPr>
          <a:xfrm>
            <a:off x="-1517932" y="1594409"/>
            <a:ext cx="6072629" cy="441860"/>
          </a:xfrm>
          <a:prstGeom prst="rect">
            <a:avLst/>
          </a:prstGeom>
        </p:spPr>
        <p:txBody>
          <a:bodyPr lIns="0" tIns="0" rIns="0" bIns="0" rtlCol="0" anchor="t">
            <a:spAutoFit/>
          </a:bodyPr>
          <a:lstStyle/>
          <a:p>
            <a:pPr algn="r">
              <a:lnSpc>
                <a:spcPts val="3671"/>
              </a:lnSpc>
            </a:pPr>
            <a:r>
              <a:rPr lang="en-US" sz="2531" spc="379">
                <a:solidFill>
                  <a:srgbClr val="F4D314"/>
                </a:solidFill>
                <a:latin typeface="Muli"/>
                <a:ea typeface="Muli"/>
                <a:cs typeface="Muli"/>
                <a:sym typeface="Muli"/>
              </a:rPr>
              <a:t>SQL QUERIES: </a:t>
            </a:r>
          </a:p>
        </p:txBody>
      </p:sp>
      <p:sp>
        <p:nvSpPr>
          <p:cNvPr id="6" name="TextBox 6"/>
          <p:cNvSpPr txBox="1"/>
          <p:nvPr/>
        </p:nvSpPr>
        <p:spPr>
          <a:xfrm>
            <a:off x="72027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CLEANING</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527745"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49812"/>
              </a:stretch>
            </a:blipFill>
          </p:spPr>
        </p:sp>
      </p:grpSp>
      <p:sp>
        <p:nvSpPr>
          <p:cNvPr id="5" name="Freeform 5"/>
          <p:cNvSpPr/>
          <p:nvPr/>
        </p:nvSpPr>
        <p:spPr>
          <a:xfrm>
            <a:off x="6350010" y="1028700"/>
            <a:ext cx="9754680" cy="1372142"/>
          </a:xfrm>
          <a:custGeom>
            <a:avLst/>
            <a:gdLst/>
            <a:ahLst/>
            <a:cxnLst/>
            <a:rect l="l" t="t" r="r" b="b"/>
            <a:pathLst>
              <a:path w="9754680" h="1372142">
                <a:moveTo>
                  <a:pt x="0" y="0"/>
                </a:moveTo>
                <a:lnTo>
                  <a:pt x="9754680" y="0"/>
                </a:lnTo>
                <a:lnTo>
                  <a:pt x="9754680" y="1372142"/>
                </a:lnTo>
                <a:lnTo>
                  <a:pt x="0" y="1372142"/>
                </a:lnTo>
                <a:lnTo>
                  <a:pt x="0" y="0"/>
                </a:lnTo>
                <a:close/>
              </a:path>
            </a:pathLst>
          </a:custGeom>
          <a:blipFill>
            <a:blip r:embed="rId4"/>
            <a:stretch>
              <a:fillRect/>
            </a:stretch>
          </a:blipFill>
        </p:spPr>
      </p:sp>
      <p:sp>
        <p:nvSpPr>
          <p:cNvPr id="6" name="Freeform 6"/>
          <p:cNvSpPr/>
          <p:nvPr/>
        </p:nvSpPr>
        <p:spPr>
          <a:xfrm>
            <a:off x="6350010" y="3168695"/>
            <a:ext cx="2853727" cy="1452343"/>
          </a:xfrm>
          <a:custGeom>
            <a:avLst/>
            <a:gdLst/>
            <a:ahLst/>
            <a:cxnLst/>
            <a:rect l="l" t="t" r="r" b="b"/>
            <a:pathLst>
              <a:path w="2853727" h="1452343">
                <a:moveTo>
                  <a:pt x="0" y="0"/>
                </a:moveTo>
                <a:lnTo>
                  <a:pt x="2853727" y="0"/>
                </a:lnTo>
                <a:lnTo>
                  <a:pt x="2853727" y="1452343"/>
                </a:lnTo>
                <a:lnTo>
                  <a:pt x="0" y="1452343"/>
                </a:lnTo>
                <a:lnTo>
                  <a:pt x="0" y="0"/>
                </a:lnTo>
                <a:close/>
              </a:path>
            </a:pathLst>
          </a:custGeom>
          <a:blipFill>
            <a:blip r:embed="rId5"/>
            <a:stretch>
              <a:fillRect/>
            </a:stretch>
          </a:blipFill>
        </p:spPr>
      </p:sp>
      <p:sp>
        <p:nvSpPr>
          <p:cNvPr id="7" name="Freeform 7"/>
          <p:cNvSpPr/>
          <p:nvPr/>
        </p:nvSpPr>
        <p:spPr>
          <a:xfrm>
            <a:off x="8450501" y="5246513"/>
            <a:ext cx="7644079" cy="1626400"/>
          </a:xfrm>
          <a:custGeom>
            <a:avLst/>
            <a:gdLst/>
            <a:ahLst/>
            <a:cxnLst/>
            <a:rect l="l" t="t" r="r" b="b"/>
            <a:pathLst>
              <a:path w="7644079" h="1626400">
                <a:moveTo>
                  <a:pt x="0" y="0"/>
                </a:moveTo>
                <a:lnTo>
                  <a:pt x="7644079" y="0"/>
                </a:lnTo>
                <a:lnTo>
                  <a:pt x="7644079" y="1626400"/>
                </a:lnTo>
                <a:lnTo>
                  <a:pt x="0" y="1626400"/>
                </a:lnTo>
                <a:lnTo>
                  <a:pt x="0" y="0"/>
                </a:lnTo>
                <a:close/>
              </a:path>
            </a:pathLst>
          </a:custGeom>
          <a:blipFill>
            <a:blip r:embed="rId6"/>
            <a:stretch>
              <a:fillRect/>
            </a:stretch>
          </a:blipFill>
        </p:spPr>
      </p:sp>
      <p:sp>
        <p:nvSpPr>
          <p:cNvPr id="8" name="Freeform 8"/>
          <p:cNvSpPr/>
          <p:nvPr/>
        </p:nvSpPr>
        <p:spPr>
          <a:xfrm>
            <a:off x="9707865" y="7546759"/>
            <a:ext cx="6231639" cy="2342093"/>
          </a:xfrm>
          <a:custGeom>
            <a:avLst/>
            <a:gdLst/>
            <a:ahLst/>
            <a:cxnLst/>
            <a:rect l="l" t="t" r="r" b="b"/>
            <a:pathLst>
              <a:path w="6231639" h="2342093">
                <a:moveTo>
                  <a:pt x="0" y="0"/>
                </a:moveTo>
                <a:lnTo>
                  <a:pt x="6231639" y="0"/>
                </a:lnTo>
                <a:lnTo>
                  <a:pt x="6231639" y="2342093"/>
                </a:lnTo>
                <a:lnTo>
                  <a:pt x="0" y="2342093"/>
                </a:lnTo>
                <a:lnTo>
                  <a:pt x="0" y="0"/>
                </a:lnTo>
                <a:close/>
              </a:path>
            </a:pathLst>
          </a:custGeom>
          <a:blipFill>
            <a:blip r:embed="rId7"/>
            <a:stretch>
              <a:fillRect/>
            </a:stretch>
          </a:blipFill>
        </p:spPr>
      </p:sp>
      <p:sp>
        <p:nvSpPr>
          <p:cNvPr id="9" name="TextBox 9"/>
          <p:cNvSpPr txBox="1"/>
          <p:nvPr/>
        </p:nvSpPr>
        <p:spPr>
          <a:xfrm>
            <a:off x="6350010" y="339166"/>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TOTAL REVENUE</a:t>
            </a:r>
          </a:p>
        </p:txBody>
      </p:sp>
      <p:sp>
        <p:nvSpPr>
          <p:cNvPr id="10" name="TextBox 10"/>
          <p:cNvSpPr txBox="1"/>
          <p:nvPr/>
        </p:nvSpPr>
        <p:spPr>
          <a:xfrm>
            <a:off x="51768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a:t>
            </a:r>
          </a:p>
        </p:txBody>
      </p:sp>
      <p:sp>
        <p:nvSpPr>
          <p:cNvPr id="11" name="TextBox 11"/>
          <p:cNvSpPr txBox="1"/>
          <p:nvPr/>
        </p:nvSpPr>
        <p:spPr>
          <a:xfrm>
            <a:off x="1799973" y="2534192"/>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OUTPUT</a:t>
            </a:r>
          </a:p>
        </p:txBody>
      </p:sp>
      <p:sp>
        <p:nvSpPr>
          <p:cNvPr id="12" name="TextBox 12"/>
          <p:cNvSpPr txBox="1"/>
          <p:nvPr/>
        </p:nvSpPr>
        <p:spPr>
          <a:xfrm>
            <a:off x="5157828" y="4554363"/>
            <a:ext cx="9596994"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TOTAL UNIT SOLD</a:t>
            </a:r>
          </a:p>
        </p:txBody>
      </p:sp>
      <p:sp>
        <p:nvSpPr>
          <p:cNvPr id="13" name="TextBox 13"/>
          <p:cNvSpPr txBox="1"/>
          <p:nvPr/>
        </p:nvSpPr>
        <p:spPr>
          <a:xfrm>
            <a:off x="2668109" y="7444413"/>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OUTPUT</a:t>
            </a:r>
          </a:p>
        </p:txBody>
      </p:sp>
      <p:sp>
        <p:nvSpPr>
          <p:cNvPr id="14" name="TextBox 14"/>
          <p:cNvSpPr txBox="1"/>
          <p:nvPr/>
        </p:nvSpPr>
        <p:spPr>
          <a:xfrm>
            <a:off x="1791499" y="1485261"/>
            <a:ext cx="5985375" cy="915581"/>
          </a:xfrm>
          <a:prstGeom prst="rect">
            <a:avLst/>
          </a:prstGeom>
        </p:spPr>
        <p:txBody>
          <a:bodyPr lIns="0" tIns="0" rIns="0" bIns="0" rtlCol="0" anchor="t">
            <a:spAutoFit/>
          </a:bodyPr>
          <a:lstStyle/>
          <a:p>
            <a:pPr algn="l">
              <a:lnSpc>
                <a:spcPts val="7113"/>
              </a:lnSpc>
            </a:pPr>
            <a:r>
              <a:rPr lang="en-US" sz="6185">
                <a:solidFill>
                  <a:srgbClr val="FFFFFF"/>
                </a:solidFill>
                <a:latin typeface="League Gothic"/>
                <a:ea typeface="League Gothic"/>
                <a:cs typeface="League Gothic"/>
                <a:sym typeface="League Gothic"/>
              </a:rPr>
              <a:t>BASIC:</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p:cNvGrpSpPr/>
          <p:nvPr/>
        </p:nvGrpSpPr>
        <p:grpSpPr>
          <a:xfrm>
            <a:off x="-527745" y="38948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49812"/>
              </a:stretch>
            </a:blipFill>
          </p:spPr>
        </p:sp>
      </p:grpSp>
      <p:sp>
        <p:nvSpPr>
          <p:cNvPr id="5" name="Freeform 5"/>
          <p:cNvSpPr/>
          <p:nvPr/>
        </p:nvSpPr>
        <p:spPr>
          <a:xfrm>
            <a:off x="7265315" y="757645"/>
            <a:ext cx="9339860" cy="1787828"/>
          </a:xfrm>
          <a:custGeom>
            <a:avLst/>
            <a:gdLst/>
            <a:ahLst/>
            <a:cxnLst/>
            <a:rect l="l" t="t" r="r" b="b"/>
            <a:pathLst>
              <a:path w="9339860" h="1787828">
                <a:moveTo>
                  <a:pt x="0" y="0"/>
                </a:moveTo>
                <a:lnTo>
                  <a:pt x="9339860" y="0"/>
                </a:lnTo>
                <a:lnTo>
                  <a:pt x="9339860" y="1787828"/>
                </a:lnTo>
                <a:lnTo>
                  <a:pt x="0" y="1787828"/>
                </a:lnTo>
                <a:lnTo>
                  <a:pt x="0" y="0"/>
                </a:lnTo>
                <a:close/>
              </a:path>
            </a:pathLst>
          </a:custGeom>
          <a:blipFill>
            <a:blip r:embed="rId4"/>
            <a:stretch>
              <a:fillRect/>
            </a:stretch>
          </a:blipFill>
        </p:spPr>
      </p:sp>
      <p:sp>
        <p:nvSpPr>
          <p:cNvPr id="6" name="Freeform 6"/>
          <p:cNvSpPr/>
          <p:nvPr/>
        </p:nvSpPr>
        <p:spPr>
          <a:xfrm>
            <a:off x="3993968" y="1933526"/>
            <a:ext cx="2889253" cy="3322640"/>
          </a:xfrm>
          <a:custGeom>
            <a:avLst/>
            <a:gdLst/>
            <a:ahLst/>
            <a:cxnLst/>
            <a:rect l="l" t="t" r="r" b="b"/>
            <a:pathLst>
              <a:path w="2889253" h="3322640">
                <a:moveTo>
                  <a:pt x="0" y="0"/>
                </a:moveTo>
                <a:lnTo>
                  <a:pt x="2889253" y="0"/>
                </a:lnTo>
                <a:lnTo>
                  <a:pt x="2889253" y="3322641"/>
                </a:lnTo>
                <a:lnTo>
                  <a:pt x="0" y="3322641"/>
                </a:lnTo>
                <a:lnTo>
                  <a:pt x="0" y="0"/>
                </a:lnTo>
                <a:close/>
              </a:path>
            </a:pathLst>
          </a:custGeom>
          <a:blipFill>
            <a:blip r:embed="rId5"/>
            <a:stretch>
              <a:fillRect/>
            </a:stretch>
          </a:blipFill>
        </p:spPr>
      </p:sp>
      <p:sp>
        <p:nvSpPr>
          <p:cNvPr id="7" name="Freeform 7"/>
          <p:cNvSpPr/>
          <p:nvPr/>
        </p:nvSpPr>
        <p:spPr>
          <a:xfrm>
            <a:off x="8362135" y="3845974"/>
            <a:ext cx="9230503" cy="2595053"/>
          </a:xfrm>
          <a:custGeom>
            <a:avLst/>
            <a:gdLst/>
            <a:ahLst/>
            <a:cxnLst/>
            <a:rect l="l" t="t" r="r" b="b"/>
            <a:pathLst>
              <a:path w="9230503" h="2595053">
                <a:moveTo>
                  <a:pt x="0" y="0"/>
                </a:moveTo>
                <a:lnTo>
                  <a:pt x="9230503" y="0"/>
                </a:lnTo>
                <a:lnTo>
                  <a:pt x="9230503" y="2595052"/>
                </a:lnTo>
                <a:lnTo>
                  <a:pt x="0" y="2595052"/>
                </a:lnTo>
                <a:lnTo>
                  <a:pt x="0" y="0"/>
                </a:lnTo>
                <a:close/>
              </a:path>
            </a:pathLst>
          </a:custGeom>
          <a:blipFill>
            <a:blip r:embed="rId6"/>
            <a:stretch>
              <a:fillRect/>
            </a:stretch>
          </a:blipFill>
        </p:spPr>
      </p:sp>
      <p:sp>
        <p:nvSpPr>
          <p:cNvPr id="8" name="Freeform 8"/>
          <p:cNvSpPr/>
          <p:nvPr/>
        </p:nvSpPr>
        <p:spPr>
          <a:xfrm>
            <a:off x="6805900" y="6959325"/>
            <a:ext cx="3419563" cy="3184631"/>
          </a:xfrm>
          <a:custGeom>
            <a:avLst/>
            <a:gdLst/>
            <a:ahLst/>
            <a:cxnLst/>
            <a:rect l="l" t="t" r="r" b="b"/>
            <a:pathLst>
              <a:path w="3419563" h="3184631">
                <a:moveTo>
                  <a:pt x="0" y="0"/>
                </a:moveTo>
                <a:lnTo>
                  <a:pt x="3419563" y="0"/>
                </a:lnTo>
                <a:lnTo>
                  <a:pt x="3419563" y="3184631"/>
                </a:lnTo>
                <a:lnTo>
                  <a:pt x="0" y="3184631"/>
                </a:lnTo>
                <a:lnTo>
                  <a:pt x="0" y="0"/>
                </a:lnTo>
                <a:close/>
              </a:path>
            </a:pathLst>
          </a:custGeom>
          <a:blipFill>
            <a:blip r:embed="rId7"/>
            <a:stretch>
              <a:fillRect/>
            </a:stretch>
          </a:blipFill>
        </p:spPr>
      </p:sp>
      <p:sp>
        <p:nvSpPr>
          <p:cNvPr id="9" name="TextBox 9"/>
          <p:cNvSpPr txBox="1"/>
          <p:nvPr/>
        </p:nvSpPr>
        <p:spPr>
          <a:xfrm>
            <a:off x="51768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a:t>
            </a:r>
          </a:p>
        </p:txBody>
      </p:sp>
      <p:sp>
        <p:nvSpPr>
          <p:cNvPr id="10" name="TextBox 10"/>
          <p:cNvSpPr txBox="1"/>
          <p:nvPr/>
        </p:nvSpPr>
        <p:spPr>
          <a:xfrm>
            <a:off x="-212651" y="1441401"/>
            <a:ext cx="6715709"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OUTPUT</a:t>
            </a:r>
          </a:p>
        </p:txBody>
      </p:sp>
      <p:sp>
        <p:nvSpPr>
          <p:cNvPr id="11" name="TextBox 11"/>
          <p:cNvSpPr txBox="1"/>
          <p:nvPr/>
        </p:nvSpPr>
        <p:spPr>
          <a:xfrm>
            <a:off x="1791499" y="1485261"/>
            <a:ext cx="5985375" cy="915581"/>
          </a:xfrm>
          <a:prstGeom prst="rect">
            <a:avLst/>
          </a:prstGeom>
        </p:spPr>
        <p:txBody>
          <a:bodyPr lIns="0" tIns="0" rIns="0" bIns="0" rtlCol="0" anchor="t">
            <a:spAutoFit/>
          </a:bodyPr>
          <a:lstStyle/>
          <a:p>
            <a:pPr algn="l">
              <a:lnSpc>
                <a:spcPts val="7113"/>
              </a:lnSpc>
            </a:pPr>
            <a:r>
              <a:rPr lang="en-US" sz="6185">
                <a:solidFill>
                  <a:srgbClr val="FFFFFF"/>
                </a:solidFill>
                <a:latin typeface="League Gothic"/>
                <a:ea typeface="League Gothic"/>
                <a:cs typeface="League Gothic"/>
                <a:sym typeface="League Gothic"/>
              </a:rPr>
              <a:t>BASIC:</a:t>
            </a:r>
          </a:p>
        </p:txBody>
      </p:sp>
      <p:sp>
        <p:nvSpPr>
          <p:cNvPr id="12" name="TextBox 12"/>
          <p:cNvSpPr txBox="1"/>
          <p:nvPr/>
        </p:nvSpPr>
        <p:spPr>
          <a:xfrm>
            <a:off x="7265315" y="126441"/>
            <a:ext cx="7931251"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DISTINCT CATEGORY OF PRODUCT</a:t>
            </a:r>
          </a:p>
        </p:txBody>
      </p:sp>
      <p:sp>
        <p:nvSpPr>
          <p:cNvPr id="13" name="TextBox 13"/>
          <p:cNvSpPr txBox="1"/>
          <p:nvPr/>
        </p:nvSpPr>
        <p:spPr>
          <a:xfrm>
            <a:off x="8515682" y="3102722"/>
            <a:ext cx="7931251"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DISTINCT CUSTOMER_REGION</a:t>
            </a:r>
          </a:p>
        </p:txBody>
      </p:sp>
      <p:sp>
        <p:nvSpPr>
          <p:cNvPr id="14" name="TextBox 14"/>
          <p:cNvSpPr txBox="1"/>
          <p:nvPr/>
        </p:nvSpPr>
        <p:spPr>
          <a:xfrm>
            <a:off x="1028700" y="6467200"/>
            <a:ext cx="7931251" cy="492125"/>
          </a:xfrm>
          <a:prstGeom prst="rect">
            <a:avLst/>
          </a:prstGeom>
        </p:spPr>
        <p:txBody>
          <a:bodyPr lIns="0" tIns="0" rIns="0" bIns="0" rtlCol="0" anchor="t">
            <a:spAutoFit/>
          </a:bodyPr>
          <a:lstStyle/>
          <a:p>
            <a:pPr algn="r">
              <a:lnSpc>
                <a:spcPts val="4059"/>
              </a:lnSpc>
            </a:pPr>
            <a:r>
              <a:rPr lang="en-US" sz="2799" spc="419">
                <a:solidFill>
                  <a:srgbClr val="F4D314"/>
                </a:solidFill>
                <a:latin typeface="Muli"/>
                <a:ea typeface="Muli"/>
                <a:cs typeface="Muli"/>
                <a:sym typeface="Muli"/>
              </a:rPr>
              <a:t>OUTPUT</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9421692" y="4119967"/>
            <a:ext cx="9043427" cy="90434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sp>
        <p:nvSpPr>
          <p:cNvPr id="5" name="Freeform 5"/>
          <p:cNvSpPr/>
          <p:nvPr/>
        </p:nvSpPr>
        <p:spPr>
          <a:xfrm>
            <a:off x="8138387" y="1651559"/>
            <a:ext cx="8634307" cy="4173616"/>
          </a:xfrm>
          <a:custGeom>
            <a:avLst/>
            <a:gdLst/>
            <a:ahLst/>
            <a:cxnLst/>
            <a:rect l="l" t="t" r="r" b="b"/>
            <a:pathLst>
              <a:path w="8634307" h="4173616">
                <a:moveTo>
                  <a:pt x="0" y="0"/>
                </a:moveTo>
                <a:lnTo>
                  <a:pt x="8634307" y="0"/>
                </a:lnTo>
                <a:lnTo>
                  <a:pt x="8634307" y="4173616"/>
                </a:lnTo>
                <a:lnTo>
                  <a:pt x="0" y="4173616"/>
                </a:lnTo>
                <a:lnTo>
                  <a:pt x="0" y="0"/>
                </a:lnTo>
                <a:close/>
              </a:path>
            </a:pathLst>
          </a:custGeom>
          <a:blipFill>
            <a:blip r:embed="rId4"/>
            <a:stretch>
              <a:fillRect/>
            </a:stretch>
          </a:blipFill>
        </p:spPr>
      </p:sp>
      <p:sp>
        <p:nvSpPr>
          <p:cNvPr id="6" name="Freeform 6"/>
          <p:cNvSpPr/>
          <p:nvPr/>
        </p:nvSpPr>
        <p:spPr>
          <a:xfrm>
            <a:off x="826110" y="4860527"/>
            <a:ext cx="6516213" cy="4397773"/>
          </a:xfrm>
          <a:custGeom>
            <a:avLst/>
            <a:gdLst/>
            <a:ahLst/>
            <a:cxnLst/>
            <a:rect l="l" t="t" r="r" b="b"/>
            <a:pathLst>
              <a:path w="6516213" h="4397773">
                <a:moveTo>
                  <a:pt x="0" y="0"/>
                </a:moveTo>
                <a:lnTo>
                  <a:pt x="6516213" y="0"/>
                </a:lnTo>
                <a:lnTo>
                  <a:pt x="6516213" y="4397773"/>
                </a:lnTo>
                <a:lnTo>
                  <a:pt x="0" y="4397773"/>
                </a:lnTo>
                <a:lnTo>
                  <a:pt x="0" y="0"/>
                </a:lnTo>
                <a:close/>
              </a:path>
            </a:pathLst>
          </a:custGeom>
          <a:blipFill>
            <a:blip r:embed="rId5"/>
            <a:stretch>
              <a:fillRect/>
            </a:stretch>
          </a:blipFill>
        </p:spPr>
      </p:sp>
      <p:sp>
        <p:nvSpPr>
          <p:cNvPr id="7" name="TextBox 7"/>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8" name="TextBox 8"/>
          <p:cNvSpPr txBox="1"/>
          <p:nvPr/>
        </p:nvSpPr>
        <p:spPr>
          <a:xfrm>
            <a:off x="826110"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AGGREGATION FUNCTIONS:</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181410" y="1316236"/>
            <a:ext cx="10077890" cy="3467661"/>
          </a:xfrm>
          <a:custGeom>
            <a:avLst/>
            <a:gdLst/>
            <a:ahLst/>
            <a:cxnLst/>
            <a:rect l="l" t="t" r="r" b="b"/>
            <a:pathLst>
              <a:path w="10077890" h="3467661">
                <a:moveTo>
                  <a:pt x="0" y="0"/>
                </a:moveTo>
                <a:lnTo>
                  <a:pt x="10077890" y="0"/>
                </a:lnTo>
                <a:lnTo>
                  <a:pt x="10077890" y="3467661"/>
                </a:lnTo>
                <a:lnTo>
                  <a:pt x="0" y="3467661"/>
                </a:lnTo>
                <a:lnTo>
                  <a:pt x="0" y="0"/>
                </a:lnTo>
                <a:close/>
              </a:path>
            </a:pathLst>
          </a:custGeom>
          <a:blipFill>
            <a:blip r:embed="rId3"/>
            <a:stretch>
              <a:fillRect/>
            </a:stretch>
          </a:blipFill>
        </p:spPr>
      </p:sp>
      <p:sp>
        <p:nvSpPr>
          <p:cNvPr id="4" name="Freeform 4"/>
          <p:cNvSpPr/>
          <p:nvPr/>
        </p:nvSpPr>
        <p:spPr>
          <a:xfrm>
            <a:off x="1028700" y="5485854"/>
            <a:ext cx="7856965" cy="4133447"/>
          </a:xfrm>
          <a:custGeom>
            <a:avLst/>
            <a:gdLst/>
            <a:ahLst/>
            <a:cxnLst/>
            <a:rect l="l" t="t" r="r" b="b"/>
            <a:pathLst>
              <a:path w="7856965" h="4133447">
                <a:moveTo>
                  <a:pt x="0" y="0"/>
                </a:moveTo>
                <a:lnTo>
                  <a:pt x="7856965" y="0"/>
                </a:lnTo>
                <a:lnTo>
                  <a:pt x="7856965" y="4133446"/>
                </a:lnTo>
                <a:lnTo>
                  <a:pt x="0" y="4133446"/>
                </a:lnTo>
                <a:lnTo>
                  <a:pt x="0" y="0"/>
                </a:lnTo>
                <a:close/>
              </a:path>
            </a:pathLst>
          </a:custGeom>
          <a:blipFill>
            <a:blip r:embed="rId4"/>
            <a:stretch>
              <a:fillRect/>
            </a:stretch>
          </a:blipFill>
        </p:spPr>
      </p:sp>
      <p:sp>
        <p:nvSpPr>
          <p:cNvPr id="5" name="TextBox 5"/>
          <p:cNvSpPr txBox="1"/>
          <p:nvPr/>
        </p:nvSpPr>
        <p:spPr>
          <a:xfrm>
            <a:off x="337603" y="434416"/>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ANALYSIS </a:t>
            </a:r>
          </a:p>
        </p:txBody>
      </p:sp>
      <p:sp>
        <p:nvSpPr>
          <p:cNvPr id="6" name="TextBox 6"/>
          <p:cNvSpPr txBox="1"/>
          <p:nvPr/>
        </p:nvSpPr>
        <p:spPr>
          <a:xfrm>
            <a:off x="826110" y="1661084"/>
            <a:ext cx="5985375" cy="517436"/>
          </a:xfrm>
          <a:prstGeom prst="rect">
            <a:avLst/>
          </a:prstGeom>
        </p:spPr>
        <p:txBody>
          <a:bodyPr lIns="0" tIns="0" rIns="0" bIns="0" rtlCol="0" anchor="t">
            <a:spAutoFit/>
          </a:bodyPr>
          <a:lstStyle/>
          <a:p>
            <a:pPr algn="l">
              <a:lnSpc>
                <a:spcPts val="4008"/>
              </a:lnSpc>
            </a:pPr>
            <a:r>
              <a:rPr lang="en-US" sz="3485">
                <a:solidFill>
                  <a:srgbClr val="FFFFFF"/>
                </a:solidFill>
                <a:latin typeface="League Gothic"/>
                <a:ea typeface="League Gothic"/>
                <a:cs typeface="League Gothic"/>
                <a:sym typeface="League Gothic"/>
              </a:rPr>
              <a:t>AGGREGATION FUNCTIONS:</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270</Words>
  <Application>Microsoft Office PowerPoint</Application>
  <PresentationFormat>Custom</PresentationFormat>
  <Paragraphs>82</Paragraphs>
  <Slides>27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Muli</vt:lpstr>
      <vt:lpstr>Arial</vt:lpstr>
      <vt:lpstr>Calibri</vt:lpstr>
      <vt:lpstr>League Gothic</vt:lpstr>
      <vt:lpstr>Muli Bold</vt:lpstr>
      <vt:lpstr>Muli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Professional Data Analysis Presentation</dc:title>
  <cp:lastModifiedBy>Kumaresh Biswas</cp:lastModifiedBy>
  <cp:revision>2</cp:revision>
  <dcterms:created xsi:type="dcterms:W3CDTF">2006-08-16T00:00:00Z</dcterms:created>
  <dcterms:modified xsi:type="dcterms:W3CDTF">2026-02-20T13:41:42Z</dcterms:modified>
  <dc:identifier>DAHBsL-4I1E</dc:identifier>
</cp:coreProperties>
</file>